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3"/>
  </p:notesMasterIdLst>
  <p:sldIdLst>
    <p:sldId id="31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7" r:id="rId12"/>
    <p:sldId id="286" r:id="rId13"/>
    <p:sldId id="287" r:id="rId14"/>
    <p:sldId id="273" r:id="rId15"/>
    <p:sldId id="274" r:id="rId16"/>
    <p:sldId id="289" r:id="rId17"/>
    <p:sldId id="270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8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3" r:id="rId38"/>
    <p:sldId id="314" r:id="rId39"/>
    <p:sldId id="315" r:id="rId40"/>
    <p:sldId id="311" r:id="rId41"/>
    <p:sldId id="285" r:id="rId4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Nunito Sans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etano Manzo" initials="GM" lastIdx="1" clrIdx="0">
    <p:extLst>
      <p:ext uri="{19B8F6BF-5375-455C-9EA6-DF929625EA0E}">
        <p15:presenceInfo xmlns:p15="http://schemas.microsoft.com/office/powerpoint/2012/main" userId="736338eb37aa8f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A8E70B59-87EB-4EBB-841F-74FAFD843BAA}">
  <a:tblStyle styleId="{A8E70B59-87EB-4EBB-841F-74FAFD843BA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4660"/>
  </p:normalViewPr>
  <p:slideViewPr>
    <p:cSldViewPr snapToGrid="0">
      <p:cViewPr>
        <p:scale>
          <a:sx n="125" d="100"/>
          <a:sy n="125" d="100"/>
        </p:scale>
        <p:origin x="-870" y="3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04T11:30:11.53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24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304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141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153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91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76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468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866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74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64172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038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358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040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427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0285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57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153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518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596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9048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1148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4842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994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4568411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3" name="Shape 23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rgbClr val="F67031"/>
              </a:buClr>
              <a:buSzPct val="100000"/>
              <a:buAutoNum type="arabicPeriod"/>
              <a:defRPr sz="1800"/>
            </a:lvl1pPr>
            <a:lvl2pPr lvl="1" rtl="0">
              <a:spcBef>
                <a:spcPts val="0"/>
              </a:spcBef>
              <a:spcAft>
                <a:spcPts val="1000"/>
              </a:spcAft>
              <a:buAutoNum type="alphaLcPeriod"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1000"/>
              </a:spcAft>
              <a:buAutoNum type="romanLcPeriod"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1000"/>
              </a:spcAft>
              <a:buAutoNum type="arabicPeriod"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rabicPeriod"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5400000" flipH="1">
            <a:off x="4518950" y="-3360875"/>
            <a:ext cx="113100" cy="91512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-7125" y="1271275"/>
            <a:ext cx="9151200" cy="387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847275" y="1704600"/>
            <a:ext cx="5449500" cy="271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3593400" y="22772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090625" y="2004312"/>
            <a:ext cx="55962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lang="en" sz="1000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944554" y="1709364"/>
            <a:ext cx="7139389" cy="68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" b="1" dirty="0" smtClean="0"/>
              <a:t>Floating Content in Vehicular Ad-hoc Networks</a:t>
            </a:r>
            <a:r>
              <a:rPr lang="en" dirty="0" smtClean="0"/>
              <a:t>  </a:t>
            </a:r>
            <a:endParaRPr lang="en" dirty="0"/>
          </a:p>
        </p:txBody>
      </p:sp>
      <p:sp>
        <p:nvSpPr>
          <p:cNvPr id="4" name="Rectangle 3"/>
          <p:cNvSpPr/>
          <p:nvPr/>
        </p:nvSpPr>
        <p:spPr>
          <a:xfrm>
            <a:off x="2228248" y="2310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ct val="110000"/>
            </a:pPr>
            <a:r>
              <a:rPr lang="en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Gaetano Manzo, </a:t>
            </a:r>
            <a:r>
              <a:rPr lang="en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Ph.D</a:t>
            </a:r>
            <a:r>
              <a:rPr lang="en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</a:t>
            </a:r>
          </a:p>
          <a:p>
            <a:pPr lvl="0">
              <a:buClr>
                <a:schemeClr val="dk1"/>
              </a:buClr>
              <a:buSzPct val="110000"/>
            </a:pPr>
            <a:endParaRPr lang="en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618" y="4835723"/>
            <a:ext cx="5993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>
                <a:sym typeface="Times New Roman"/>
              </a:rPr>
              <a:t>U</a:t>
            </a:r>
            <a:r>
              <a:rPr lang="en" dirty="0">
                <a:sym typeface="Times New Roman"/>
              </a:rPr>
              <a:t>niversity of Bern &amp; </a:t>
            </a:r>
            <a:r>
              <a:rPr lang="en-US" dirty="0" smtClean="0"/>
              <a:t>University </a:t>
            </a:r>
            <a:r>
              <a:rPr lang="en-US" dirty="0"/>
              <a:t>of Applied Sciences Western Switzerland</a:t>
            </a:r>
          </a:p>
        </p:txBody>
      </p:sp>
      <p:pic>
        <p:nvPicPr>
          <p:cNvPr id="6" name="Shape 95" descr="File:HES-SO Valais-Wallis.png - Wikimedia Commons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54471" y="253326"/>
            <a:ext cx="990040" cy="31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11" y="253326"/>
            <a:ext cx="747019" cy="51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517618" y="2745855"/>
            <a:ext cx="5993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ym typeface="Times New Roman"/>
              </a:rPr>
              <a:t>Annual</a:t>
            </a:r>
            <a:r>
              <a:rPr lang="fr-CH" sz="1200" dirty="0" smtClean="0">
                <a:sym typeface="Times New Roman"/>
              </a:rPr>
              <a:t> meeting </a:t>
            </a:r>
            <a:r>
              <a:rPr lang="fr-CH" sz="1200" dirty="0" smtClean="0">
                <a:solidFill>
                  <a:schemeClr val="bg1"/>
                </a:solidFill>
                <a:sym typeface="Times New Roman"/>
              </a:rPr>
              <a:t>Bern 21/07/2017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8156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Our process is easy!</a:t>
            </a:r>
          </a:p>
        </p:txBody>
      </p:sp>
      <p:sp>
        <p:nvSpPr>
          <p:cNvPr id="425" name="Shape 425"/>
          <p:cNvSpPr/>
          <p:nvPr/>
        </p:nvSpPr>
        <p:spPr>
          <a:xfrm>
            <a:off x="4704541" y="441173"/>
            <a:ext cx="2424599" cy="1656600"/>
          </a:xfrm>
          <a:prstGeom prst="chevron">
            <a:avLst>
              <a:gd name="adj" fmla="val 29853"/>
            </a:avLst>
          </a:prstGeom>
          <a:solidFill>
            <a:srgbClr val="F670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Study of an epoch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427" name="Shape 427"/>
          <p:cNvSpPr/>
          <p:nvPr/>
        </p:nvSpPr>
        <p:spPr>
          <a:xfrm>
            <a:off x="6406533" y="249223"/>
            <a:ext cx="2424600" cy="2028900"/>
          </a:xfrm>
          <a:prstGeom prst="chevron">
            <a:avLst>
              <a:gd name="adj" fmla="val 29853"/>
            </a:avLst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System performance</a:t>
            </a:r>
          </a:p>
        </p:txBody>
      </p:sp>
      <p:sp>
        <p:nvSpPr>
          <p:cNvPr id="428" name="Shape 428"/>
          <p:cNvSpPr/>
          <p:nvPr/>
        </p:nvSpPr>
        <p:spPr>
          <a:xfrm>
            <a:off x="3054110" y="601123"/>
            <a:ext cx="2424600" cy="1325100"/>
          </a:xfrm>
          <a:prstGeom prst="chevron">
            <a:avLst>
              <a:gd name="adj" fmla="val 29853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Assumptions</a:t>
            </a:r>
          </a:p>
        </p:txBody>
      </p:sp>
      <p:sp>
        <p:nvSpPr>
          <p:cNvPr id="23" name="Shape 265"/>
          <p:cNvSpPr/>
          <p:nvPr/>
        </p:nvSpPr>
        <p:spPr>
          <a:xfrm>
            <a:off x="3933214" y="2390631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Oval 3"/>
          <p:cNvSpPr/>
          <p:nvPr/>
        </p:nvSpPr>
        <p:spPr>
          <a:xfrm>
            <a:off x="4648714" y="3297380"/>
            <a:ext cx="111654" cy="96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Oval 27"/>
          <p:cNvSpPr/>
          <p:nvPr/>
        </p:nvSpPr>
        <p:spPr>
          <a:xfrm>
            <a:off x="4044187" y="3766790"/>
            <a:ext cx="111654" cy="96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Oval 28"/>
          <p:cNvSpPr/>
          <p:nvPr/>
        </p:nvSpPr>
        <p:spPr>
          <a:xfrm>
            <a:off x="6517223" y="3815281"/>
            <a:ext cx="111654" cy="9698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reeform 23"/>
          <p:cNvSpPr/>
          <p:nvPr/>
        </p:nvSpPr>
        <p:spPr>
          <a:xfrm>
            <a:off x="4014135" y="2535381"/>
            <a:ext cx="2615265" cy="1372089"/>
          </a:xfrm>
          <a:custGeom>
            <a:avLst/>
            <a:gdLst>
              <a:gd name="connsiteX0" fmla="*/ 93738 w 2615265"/>
              <a:gd name="connsiteY0" fmla="*/ 0 h 1372089"/>
              <a:gd name="connsiteX1" fmla="*/ 696410 w 2615265"/>
              <a:gd name="connsiteY1" fmla="*/ 838200 h 1372089"/>
              <a:gd name="connsiteX2" fmla="*/ 66029 w 2615265"/>
              <a:gd name="connsiteY2" fmla="*/ 1323109 h 1372089"/>
              <a:gd name="connsiteX3" fmla="*/ 2615265 w 2615265"/>
              <a:gd name="connsiteY3" fmla="*/ 1330036 h 137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5265" h="1372089">
                <a:moveTo>
                  <a:pt x="93738" y="0"/>
                </a:moveTo>
                <a:cubicBezTo>
                  <a:pt x="397383" y="308841"/>
                  <a:pt x="701028" y="617682"/>
                  <a:pt x="696410" y="838200"/>
                </a:cubicBezTo>
                <a:cubicBezTo>
                  <a:pt x="691792" y="1058718"/>
                  <a:pt x="-253780" y="1241136"/>
                  <a:pt x="66029" y="1323109"/>
                </a:cubicBezTo>
                <a:cubicBezTo>
                  <a:pt x="385838" y="1405082"/>
                  <a:pt x="1500551" y="1367559"/>
                  <a:pt x="2615265" y="1330036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36" name="Group 35"/>
          <p:cNvGrpSpPr/>
          <p:nvPr/>
        </p:nvGrpSpPr>
        <p:grpSpPr>
          <a:xfrm>
            <a:off x="4100013" y="3986217"/>
            <a:ext cx="2591731" cy="295800"/>
            <a:chOff x="4100013" y="4678945"/>
            <a:chExt cx="2591731" cy="2958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100013" y="4681045"/>
              <a:ext cx="0" cy="293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691744" y="4678945"/>
              <a:ext cx="0" cy="293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00013" y="4825795"/>
              <a:ext cx="25917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>
            <a:off x="6151415" y="3993144"/>
            <a:ext cx="13858" cy="28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00392" y="390747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Tmove</a:t>
            </a:r>
            <a:endParaRPr lang="fr-CH" dirty="0"/>
          </a:p>
        </p:txBody>
      </p:sp>
      <p:sp>
        <p:nvSpPr>
          <p:cNvPr id="44" name="TextBox 43"/>
          <p:cNvSpPr txBox="1"/>
          <p:nvPr/>
        </p:nvSpPr>
        <p:spPr>
          <a:xfrm>
            <a:off x="6092027" y="390747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Tstop</a:t>
            </a:r>
            <a:endParaRPr lang="fr-CH" dirty="0"/>
          </a:p>
        </p:txBody>
      </p:sp>
      <p:sp>
        <p:nvSpPr>
          <p:cNvPr id="56" name="Shape 196"/>
          <p:cNvSpPr/>
          <p:nvPr/>
        </p:nvSpPr>
        <p:spPr>
          <a:xfrm>
            <a:off x="3516785" y="455677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7" name="Shape 233"/>
          <p:cNvSpPr/>
          <p:nvPr/>
        </p:nvSpPr>
        <p:spPr>
          <a:xfrm>
            <a:off x="3054110" y="41932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233"/>
          <p:cNvSpPr/>
          <p:nvPr/>
        </p:nvSpPr>
        <p:spPr>
          <a:xfrm>
            <a:off x="6078446" y="2918942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233"/>
          <p:cNvSpPr/>
          <p:nvPr/>
        </p:nvSpPr>
        <p:spPr>
          <a:xfrm>
            <a:off x="5388271" y="3050558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233"/>
          <p:cNvSpPr/>
          <p:nvPr/>
        </p:nvSpPr>
        <p:spPr>
          <a:xfrm>
            <a:off x="6824679" y="3212642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196"/>
          <p:cNvSpPr/>
          <p:nvPr/>
        </p:nvSpPr>
        <p:spPr>
          <a:xfrm>
            <a:off x="6491079" y="4688164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196"/>
          <p:cNvSpPr/>
          <p:nvPr/>
        </p:nvSpPr>
        <p:spPr>
          <a:xfrm>
            <a:off x="4919620" y="4603000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3141193" y="2489640"/>
            <a:ext cx="436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Node uniform distributed</a:t>
            </a:r>
          </a:p>
          <a:p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8503" y="3296164"/>
            <a:ext cx="27815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Poisson arrival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tx1"/>
              </a:solidFill>
            </a:endParaRPr>
          </a:p>
          <a:p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1934" y="4024153"/>
            <a:ext cx="2379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/>
                </a:solidFill>
              </a:rPr>
              <a:t>N</a:t>
            </a:r>
            <a:r>
              <a:rPr lang="en" sz="2000" dirty="0">
                <a:solidFill>
                  <a:schemeClr val="tx1"/>
                </a:solidFill>
              </a:rPr>
              <a:t>o border effect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41745" y="4394523"/>
            <a:ext cx="211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No clustering  </a:t>
            </a:r>
          </a:p>
          <a:p>
            <a:endParaRPr lang="en" dirty="0"/>
          </a:p>
        </p:txBody>
      </p:sp>
      <p:sp>
        <p:nvSpPr>
          <p:cNvPr id="69" name="TextBox 68"/>
          <p:cNvSpPr txBox="1"/>
          <p:nvPr/>
        </p:nvSpPr>
        <p:spPr>
          <a:xfrm>
            <a:off x="3136205" y="2474946"/>
            <a:ext cx="436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Success probability</a:t>
            </a:r>
          </a:p>
          <a:p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36205" y="3296164"/>
            <a:ext cx="17588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chemeClr val="tx1"/>
                </a:solidFill>
              </a:rPr>
              <a:t>Availability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tx1"/>
              </a:solidFill>
            </a:endParaRPr>
          </a:p>
          <a:p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36204" y="4032849"/>
            <a:ext cx="23551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>
                <a:solidFill>
                  <a:schemeClr val="tx1"/>
                </a:solidFill>
              </a:rPr>
              <a:t>Floating Content</a:t>
            </a:r>
            <a:endParaRPr lang="en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457E-7 L 0.06597 0.1586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97 0.15864 L 2.5E-6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4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25 L 0.26979 0.253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8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1105 L 0.08177 -0.3209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1052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13889 -0.1648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-824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0988E-6 L 0.15295 -0.1638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821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93827E-6 L -0.04792 0.1379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688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4568E-6 L -0.16233 0.15092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753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8025E-6 L -0.09184 0.092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463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10864 L 0.13107 -0.0839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500"/>
                            </p:stCondLst>
                            <p:childTnLst>
                              <p:par>
                                <p:cTn id="1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7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24" grpId="0" animBg="1"/>
      <p:bldP spid="24" grpId="1" animBg="1"/>
      <p:bldP spid="33" grpId="0"/>
      <p:bldP spid="33" grpId="1"/>
      <p:bldP spid="44" grpId="0"/>
      <p:bldP spid="44" grpId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43" grpId="0"/>
      <p:bldP spid="43" grpId="1"/>
      <p:bldP spid="45" grpId="0"/>
      <p:bldP spid="45" grpId="1"/>
      <p:bldP spid="46" grpId="0"/>
      <p:bldP spid="46" grpId="1"/>
      <p:bldP spid="52" grpId="0"/>
      <p:bldP spid="52" grpId="1"/>
      <p:bldP spid="69" grpId="0"/>
      <p:bldP spid="69" grpId="1"/>
      <p:bldP spid="70" grpId="0"/>
      <p:bldP spid="70" grpId="1"/>
      <p:bldP spid="71" grpId="0"/>
      <p:bldP spid="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4121" y="192469"/>
            <a:ext cx="2254941" cy="21922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Numerical evaluation has been done in ad-hoc and real scenario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grpSp>
        <p:nvGrpSpPr>
          <p:cNvPr id="322" name="Shape 322"/>
          <p:cNvGrpSpPr/>
          <p:nvPr/>
        </p:nvGrpSpPr>
        <p:grpSpPr>
          <a:xfrm>
            <a:off x="6687469" y="2223751"/>
            <a:ext cx="445254" cy="246182"/>
            <a:chOff x="531800" y="5071350"/>
            <a:chExt cx="529750" cy="292900"/>
          </a:xfrm>
        </p:grpSpPr>
        <p:sp>
          <p:nvSpPr>
            <p:cNvPr id="323" name="Shape 323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79" y="1937413"/>
            <a:ext cx="2496443" cy="2230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5922662" y="2054015"/>
            <a:ext cx="2908471" cy="2242514"/>
            <a:chOff x="395536" y="423278"/>
            <a:chExt cx="8532440" cy="6578750"/>
          </a:xfrm>
        </p:grpSpPr>
        <p:pic>
          <p:nvPicPr>
            <p:cNvPr id="34" name="Picture 2" descr="C:\Users\gaetano.manzo\Desktop\LUcit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23278"/>
              <a:ext cx="8532440" cy="657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755576" y="5949280"/>
              <a:ext cx="1120878" cy="243818"/>
              <a:chOff x="503120" y="6129304"/>
              <a:chExt cx="1120878" cy="24381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03120" y="6237313"/>
                <a:ext cx="10786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03120" y="6129304"/>
                <a:ext cx="0" cy="2160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623998" y="6157103"/>
                <a:ext cx="0" cy="21601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641068" y="5497550"/>
              <a:ext cx="1678621" cy="632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/>
                <a:t>1000m</a:t>
              </a:r>
            </a:p>
          </p:txBody>
        </p:sp>
      </p:grpSp>
      <p:sp>
        <p:nvSpPr>
          <p:cNvPr id="45" name="Oval Callout 44"/>
          <p:cNvSpPr/>
          <p:nvPr/>
        </p:nvSpPr>
        <p:spPr>
          <a:xfrm>
            <a:off x="2871466" y="654792"/>
            <a:ext cx="2068140" cy="1037138"/>
          </a:xfrm>
          <a:prstGeom prst="wedgeEllipseCallout">
            <a:avLst>
              <a:gd name="adj1" fmla="val 35662"/>
              <a:gd name="adj2" fmla="val 56202"/>
            </a:avLst>
          </a:prstGeom>
          <a:solidFill>
            <a:srgbClr val="F6703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/>
              <a:t>Ad-hoc simulation </a:t>
            </a:r>
            <a:r>
              <a:rPr lang="en-US" dirty="0"/>
              <a:t>to assess the analytical part</a:t>
            </a:r>
            <a:endParaRPr lang="en" dirty="0"/>
          </a:p>
        </p:txBody>
      </p:sp>
      <p:sp>
        <p:nvSpPr>
          <p:cNvPr id="46" name="Oval Callout 45"/>
          <p:cNvSpPr/>
          <p:nvPr/>
        </p:nvSpPr>
        <p:spPr>
          <a:xfrm>
            <a:off x="6006357" y="654792"/>
            <a:ext cx="2226742" cy="1037138"/>
          </a:xfrm>
          <a:prstGeom prst="wedgeEllipseCallout">
            <a:avLst>
              <a:gd name="adj1" fmla="val 35662"/>
              <a:gd name="adj2" fmla="val 56202"/>
            </a:avLst>
          </a:prstGeom>
          <a:solidFill>
            <a:srgbClr val="F6703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evaluated on vehicular environment</a:t>
            </a:r>
            <a:endParaRPr lang="e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0494"/>
              </p:ext>
            </p:extLst>
          </p:nvPr>
        </p:nvGraphicFramePr>
        <p:xfrm>
          <a:off x="4561860" y="1682174"/>
          <a:ext cx="4203859" cy="318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4" imgW="4914799" imgH="3724072" progId="AcroExch.Document.DC">
                  <p:embed/>
                </p:oleObj>
              </mc:Choice>
              <mc:Fallback>
                <p:oleObj name="Acrobat Document" r:id="rId4" imgW="4914799" imgH="3724072" progId="AcroExch.Document.DC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1860" y="1682174"/>
                        <a:ext cx="4203859" cy="3185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891063"/>
              </p:ext>
            </p:extLst>
          </p:nvPr>
        </p:nvGraphicFramePr>
        <p:xfrm>
          <a:off x="87084" y="1603181"/>
          <a:ext cx="4388303" cy="334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Acrobat Document" r:id="rId6" imgW="4800532" imgH="3657600" progId="AcroExch.Document.DC">
                  <p:embed/>
                </p:oleObj>
              </mc:Choice>
              <mc:Fallback>
                <p:oleObj name="Acrobat Document" r:id="rId6" imgW="4800532" imgH="3657600" progId="AcroExch.Document.DC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084" y="1603181"/>
                        <a:ext cx="4388303" cy="3343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230412" y="127058"/>
            <a:ext cx="937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high correlation between model and ad-hoc simulation shows the marginal impact of the assumptions made</a:t>
            </a:r>
            <a:endParaRPr lang="e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6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291222" y="154187"/>
            <a:ext cx="853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success probability is strongly correlated with the mobility within the AZ</a:t>
            </a:r>
            <a:endParaRPr lang="en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40" y="1795462"/>
            <a:ext cx="4004177" cy="26162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27852"/>
              </p:ext>
            </p:extLst>
          </p:nvPr>
        </p:nvGraphicFramePr>
        <p:xfrm>
          <a:off x="4532153" y="1795462"/>
          <a:ext cx="432435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Acrobat Document" r:id="rId5" imgW="4324288" imgH="3095557" progId="AcroExch.Document.DC">
                  <p:embed/>
                </p:oleObj>
              </mc:Choice>
              <mc:Fallback>
                <p:oleObj name="Acrobat Document" r:id="rId5" imgW="4324288" imgH="30955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32153" y="1795462"/>
                        <a:ext cx="4324350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4372" y="4442073"/>
            <a:ext cx="3667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District</a:t>
            </a:r>
            <a:r>
              <a:rPr lang="en" dirty="0"/>
              <a:t>: </a:t>
            </a:r>
            <a:r>
              <a:rPr lang="en" b="1" dirty="0"/>
              <a:t>R</a:t>
            </a:r>
            <a:r>
              <a:rPr lang="en" dirty="0"/>
              <a:t>esidential; </a:t>
            </a:r>
            <a:r>
              <a:rPr lang="en" b="1" dirty="0"/>
              <a:t>C</a:t>
            </a:r>
            <a:r>
              <a:rPr lang="en" dirty="0"/>
              <a:t>ity center; </a:t>
            </a:r>
            <a:r>
              <a:rPr lang="en" b="1" dirty="0"/>
              <a:t>I</a:t>
            </a:r>
            <a:r>
              <a:rPr lang="en" dirty="0"/>
              <a:t>ndustrial. </a:t>
            </a:r>
          </a:p>
        </p:txBody>
      </p:sp>
    </p:spTree>
    <p:extLst>
      <p:ext uri="{BB962C8B-B14F-4D97-AF65-F5344CB8AC3E}">
        <p14:creationId xmlns:p14="http://schemas.microsoft.com/office/powerpoint/2010/main" val="155759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ctrTitle" idx="4294967295"/>
          </p:nvPr>
        </p:nvSpPr>
        <p:spPr>
          <a:xfrm>
            <a:off x="686935" y="290902"/>
            <a:ext cx="77724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b="1" dirty="0"/>
              <a:t>If the content does </a:t>
            </a:r>
            <a:r>
              <a:rPr lang="it-IT" sz="6000" b="1" dirty="0"/>
              <a:t>NOT</a:t>
            </a:r>
            <a:r>
              <a:rPr lang="en" sz="6000" b="1" dirty="0"/>
              <a:t> float the success probability is a useless perfomace parameter</a:t>
            </a:r>
            <a:r>
              <a:rPr lang="en-GB" sz="6000" b="1" dirty="0"/>
              <a:t>!</a:t>
            </a:r>
            <a:endParaRPr lang="en" sz="6000" b="1" dirty="0"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CCCCCC"/>
                </a:solidFill>
              </a:rPr>
              <a:t>15</a:t>
            </a:fld>
            <a:endParaRPr lang="en">
              <a:solidFill>
                <a:srgbClr val="CCCCCC"/>
              </a:solidFill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273316" y="1538690"/>
            <a:ext cx="2046300" cy="22452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Sojourn time,</a:t>
            </a:r>
            <a:br>
              <a:rPr lang="en" dirty="0"/>
            </a:br>
            <a:r>
              <a:rPr lang="en" dirty="0"/>
              <a:t>node density are the principal parameters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ctrTitle" idx="4294967295"/>
          </p:nvPr>
        </p:nvSpPr>
        <p:spPr>
          <a:xfrm>
            <a:off x="3400100" y="545954"/>
            <a:ext cx="5058000" cy="1268700"/>
          </a:xfrm>
          <a:prstGeom prst="rect">
            <a:avLst/>
          </a:prstGeom>
          <a:solidFill>
            <a:srgbClr val="FFA400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H" sz="3600" b="1" dirty="0"/>
              <a:t>Floating&lt;2 min </a:t>
            </a:r>
            <a:endParaRPr lang="en" sz="3600" b="1" dirty="0"/>
          </a:p>
          <a:p>
            <a:pPr lvl="0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fr-CH" sz="1400" dirty="0"/>
              <a:t>L</a:t>
            </a:r>
            <a:r>
              <a:rPr lang="en" sz="1400" dirty="0"/>
              <a:t>ow density 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ctrTitle" idx="4294967295"/>
          </p:nvPr>
        </p:nvSpPr>
        <p:spPr>
          <a:xfrm>
            <a:off x="3400100" y="1902136"/>
            <a:ext cx="5058000" cy="1268700"/>
          </a:xfrm>
          <a:prstGeom prst="rect">
            <a:avLst/>
          </a:prstGeom>
          <a:solidFill>
            <a:srgbClr val="F6703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CH" sz="3600" b="1" dirty="0"/>
              <a:t>F</a:t>
            </a:r>
            <a:r>
              <a:rPr lang="en" sz="3600" b="1" dirty="0"/>
              <a:t>loating&lt;40 min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High density, </a:t>
            </a:r>
            <a:r>
              <a:rPr lang="fr-CH" sz="1400" dirty="0"/>
              <a:t>short</a:t>
            </a:r>
            <a:r>
              <a:rPr lang="en" sz="1400" dirty="0"/>
              <a:t> sojourn time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ctrTitle" idx="4294967295"/>
          </p:nvPr>
        </p:nvSpPr>
        <p:spPr>
          <a:xfrm>
            <a:off x="3400100" y="3258326"/>
            <a:ext cx="5058000" cy="1268699"/>
          </a:xfrm>
          <a:prstGeom prst="rect">
            <a:avLst/>
          </a:prstGeom>
          <a:solidFill>
            <a:srgbClr val="ED0036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fr-CH" sz="3600" b="1" dirty="0"/>
              <a:t>F</a:t>
            </a:r>
            <a:r>
              <a:rPr lang="en" sz="3600" b="1" dirty="0"/>
              <a:t>loating&gt;2 hours</a:t>
            </a:r>
            <a:br>
              <a:rPr lang="en" sz="3600" b="1" dirty="0"/>
            </a:br>
            <a:r>
              <a:rPr lang="en" sz="1400" dirty="0"/>
              <a:t>Medium density, </a:t>
            </a:r>
            <a:r>
              <a:rPr lang="fr-CH" sz="1400" dirty="0"/>
              <a:t>long</a:t>
            </a:r>
            <a:r>
              <a:rPr lang="en" sz="1400" dirty="0"/>
              <a:t> sojourn time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5787" y="545954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60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10333" y="1396726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DISTRICT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8700" y="1930078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3246" y="2780850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DISTRICT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12483" y="3198778"/>
            <a:ext cx="397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60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3245" y="4060552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dirty="0"/>
              <a:t>DISTRICT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4617" y="150687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 traffic time data: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18" y="162443"/>
            <a:ext cx="8744698" cy="46672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7563298">
            <a:off x="8053581" y="808074"/>
            <a:ext cx="444141" cy="3721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6" name="Right Arrow 5"/>
          <p:cNvSpPr/>
          <p:nvPr/>
        </p:nvSpPr>
        <p:spPr>
          <a:xfrm rot="7563298">
            <a:off x="1390511" y="3320902"/>
            <a:ext cx="444141" cy="3721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7" name="Right Arrow 6"/>
          <p:cNvSpPr/>
          <p:nvPr/>
        </p:nvSpPr>
        <p:spPr>
          <a:xfrm rot="16016940">
            <a:off x="3337519" y="1097122"/>
            <a:ext cx="444141" cy="372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8" name="Right Arrow 7"/>
          <p:cNvSpPr/>
          <p:nvPr/>
        </p:nvSpPr>
        <p:spPr>
          <a:xfrm rot="13886083">
            <a:off x="1756812" y="1097122"/>
            <a:ext cx="444141" cy="372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9" name="Right Arrow 8"/>
          <p:cNvSpPr/>
          <p:nvPr/>
        </p:nvSpPr>
        <p:spPr>
          <a:xfrm rot="18449198">
            <a:off x="5113052" y="1096938"/>
            <a:ext cx="444141" cy="3721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10" name="Right Arrow 9"/>
          <p:cNvSpPr/>
          <p:nvPr/>
        </p:nvSpPr>
        <p:spPr>
          <a:xfrm rot="4310900">
            <a:off x="5138391" y="2605278"/>
            <a:ext cx="444141" cy="3721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11" name="Right Arrow 10"/>
          <p:cNvSpPr/>
          <p:nvPr/>
        </p:nvSpPr>
        <p:spPr>
          <a:xfrm rot="14107859">
            <a:off x="7640586" y="3610549"/>
            <a:ext cx="444141" cy="372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12" name="Right Arrow 11"/>
          <p:cNvSpPr/>
          <p:nvPr/>
        </p:nvSpPr>
        <p:spPr>
          <a:xfrm rot="14107859">
            <a:off x="3337517" y="3654303"/>
            <a:ext cx="444141" cy="372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49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 descr="aoc7tslb1o8-lauren-mancke.jpg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>
            <a:spLocks noGrp="1"/>
          </p:cNvSpPr>
          <p:nvPr>
            <p:ph type="title" idx="4294967295"/>
          </p:nvPr>
        </p:nvSpPr>
        <p:spPr>
          <a:xfrm>
            <a:off x="617225" y="100"/>
            <a:ext cx="7909500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b="1" dirty="0">
                <a:solidFill>
                  <a:schemeClr val="bg1"/>
                </a:solidFill>
              </a:rPr>
              <a:t>Floating Content modelization </a:t>
            </a:r>
            <a:br>
              <a:rPr lang="en" sz="3200" b="1" dirty="0">
                <a:solidFill>
                  <a:schemeClr val="bg1"/>
                </a:solidFill>
              </a:rPr>
            </a:br>
            <a:r>
              <a:rPr lang="en" sz="3200" b="1" dirty="0">
                <a:solidFill>
                  <a:schemeClr val="bg1"/>
                </a:solidFill>
              </a:rPr>
              <a:t>Future work 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4449" y="575500"/>
            <a:ext cx="2254941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CH" dirty="0"/>
              <a:t>The </a:t>
            </a:r>
            <a:r>
              <a:rPr lang="fr-CH" dirty="0" err="1"/>
              <a:t>next</a:t>
            </a:r>
            <a:r>
              <a:rPr lang="fr-CH" dirty="0"/>
              <a:t> </a:t>
            </a:r>
            <a:r>
              <a:rPr lang="fr-CH" dirty="0" err="1"/>
              <a:t>step</a:t>
            </a:r>
            <a:r>
              <a:rPr lang="fr-CH" dirty="0"/>
              <a:t> of </a:t>
            </a:r>
            <a:r>
              <a:rPr lang="fr-CH" dirty="0" err="1"/>
              <a:t>this</a:t>
            </a:r>
            <a:r>
              <a:rPr lang="fr-CH" dirty="0"/>
              <a:t> </a:t>
            </a:r>
            <a:r>
              <a:rPr lang="fr-CH" dirty="0" err="1"/>
              <a:t>work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simulate</a:t>
            </a:r>
            <a:r>
              <a:rPr lang="fr-CH" dirty="0"/>
              <a:t> </a:t>
            </a:r>
            <a:r>
              <a:rPr lang="fr-CH" dirty="0" err="1"/>
              <a:t>several</a:t>
            </a:r>
            <a:r>
              <a:rPr lang="fr-CH" dirty="0"/>
              <a:t> scenarios</a:t>
            </a:r>
            <a:endParaRPr lang="en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45" name="Oval Callout 44"/>
          <p:cNvSpPr/>
          <p:nvPr/>
        </p:nvSpPr>
        <p:spPr>
          <a:xfrm>
            <a:off x="2871466" y="654792"/>
            <a:ext cx="2068140" cy="1037138"/>
          </a:xfrm>
          <a:prstGeom prst="wedgeEllipseCallout">
            <a:avLst>
              <a:gd name="adj1" fmla="val 35662"/>
              <a:gd name="adj2" fmla="val 56202"/>
            </a:avLst>
          </a:prstGeom>
          <a:solidFill>
            <a:srgbClr val="F6703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Hybrid </a:t>
            </a:r>
            <a:r>
              <a:rPr lang="en" dirty="0"/>
              <a:t>:</a:t>
            </a:r>
          </a:p>
          <a:p>
            <a:pPr algn="ctr"/>
            <a:r>
              <a:rPr lang="en" dirty="0"/>
              <a:t>Pedestrian &amp; Vehicular</a:t>
            </a:r>
            <a:endParaRPr lang="fr-CH" dirty="0"/>
          </a:p>
        </p:txBody>
      </p:sp>
      <p:sp>
        <p:nvSpPr>
          <p:cNvPr id="46" name="Oval Callout 45"/>
          <p:cNvSpPr/>
          <p:nvPr/>
        </p:nvSpPr>
        <p:spPr>
          <a:xfrm>
            <a:off x="6006357" y="654792"/>
            <a:ext cx="2226742" cy="1037138"/>
          </a:xfrm>
          <a:prstGeom prst="wedgeEllipseCallout">
            <a:avLst>
              <a:gd name="adj1" fmla="val 35662"/>
              <a:gd name="adj2" fmla="val 56202"/>
            </a:avLst>
          </a:prstGeom>
          <a:solidFill>
            <a:srgbClr val="F6703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Several vehicular mobility trace</a:t>
            </a:r>
            <a:endParaRPr lang="en" dirty="0"/>
          </a:p>
        </p:txBody>
      </p:sp>
      <p:grpSp>
        <p:nvGrpSpPr>
          <p:cNvPr id="2" name="Group 1"/>
          <p:cNvGrpSpPr/>
          <p:nvPr/>
        </p:nvGrpSpPr>
        <p:grpSpPr>
          <a:xfrm>
            <a:off x="2871712" y="2723909"/>
            <a:ext cx="3134645" cy="625348"/>
            <a:chOff x="3542602" y="2777071"/>
            <a:chExt cx="5250926" cy="535255"/>
          </a:xfrm>
        </p:grpSpPr>
        <p:cxnSp>
          <p:nvCxnSpPr>
            <p:cNvPr id="22" name="Straight Connector 9"/>
            <p:cNvCxnSpPr/>
            <p:nvPr/>
          </p:nvCxnSpPr>
          <p:spPr>
            <a:xfrm>
              <a:off x="3542602" y="2777071"/>
              <a:ext cx="52224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7"/>
            <p:cNvCxnSpPr/>
            <p:nvPr/>
          </p:nvCxnSpPr>
          <p:spPr>
            <a:xfrm>
              <a:off x="3542602" y="3312326"/>
              <a:ext cx="522240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10"/>
            <p:cNvCxnSpPr/>
            <p:nvPr/>
          </p:nvCxnSpPr>
          <p:spPr>
            <a:xfrm>
              <a:off x="3571119" y="3053502"/>
              <a:ext cx="522240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Picture 4" descr="Image result for car clip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8064352" y="2777071"/>
              <a:ext cx="729176" cy="264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68443" y="2723157"/>
            <a:ext cx="435296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04883" y="3035034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9"/>
          <p:cNvCxnSpPr/>
          <p:nvPr/>
        </p:nvCxnSpPr>
        <p:spPr>
          <a:xfrm>
            <a:off x="2888736" y="2451006"/>
            <a:ext cx="311762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Image result for pedestr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286859"/>
            <a:ext cx="353062" cy="3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pedestr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15" y="2311171"/>
            <a:ext cx="353062" cy="3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pedestr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61" y="2187235"/>
            <a:ext cx="353062" cy="3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0923" y="3816040"/>
            <a:ext cx="2986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/>
              <a:t>e.g., Bologna and Helsinki trace</a:t>
            </a:r>
            <a:r>
              <a:rPr lang="fr-CH" b="1" dirty="0"/>
              <a:t>s</a:t>
            </a:r>
            <a:endParaRPr lang="e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09824" y="2023895"/>
            <a:ext cx="27093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/>
              <a:t>Manhattan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/>
              <a:t>Cologne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/>
              <a:t>Lux (several zones)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/>
              <a:t>… </a:t>
            </a:r>
          </a:p>
        </p:txBody>
      </p:sp>
      <p:grpSp>
        <p:nvGrpSpPr>
          <p:cNvPr id="37" name="Shape 638"/>
          <p:cNvGrpSpPr/>
          <p:nvPr/>
        </p:nvGrpSpPr>
        <p:grpSpPr>
          <a:xfrm>
            <a:off x="3878369" y="276716"/>
            <a:ext cx="369504" cy="369504"/>
            <a:chOff x="2594050" y="1631825"/>
            <a:chExt cx="439625" cy="439625"/>
          </a:xfrm>
        </p:grpSpPr>
        <p:sp>
          <p:nvSpPr>
            <p:cNvPr id="43" name="Shape 6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4" name="Shape 6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7" name="Shape 64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48" name="Shape 642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49" name="Shape 638"/>
          <p:cNvGrpSpPr/>
          <p:nvPr/>
        </p:nvGrpSpPr>
        <p:grpSpPr>
          <a:xfrm>
            <a:off x="7110944" y="276201"/>
            <a:ext cx="369504" cy="369504"/>
            <a:chOff x="2594050" y="1631825"/>
            <a:chExt cx="439625" cy="439625"/>
          </a:xfrm>
        </p:grpSpPr>
        <p:sp>
          <p:nvSpPr>
            <p:cNvPr id="50" name="Shape 6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1" name="Shape 6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2" name="Shape 641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53" name="Shape 642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6703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9769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 idx="4294967295"/>
          </p:nvPr>
        </p:nvSpPr>
        <p:spPr>
          <a:xfrm>
            <a:off x="0" y="454132"/>
            <a:ext cx="9105300" cy="332620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4800" b="1" dirty="0"/>
              <a:t>Anchor Zone dimensioning </a:t>
            </a:r>
            <a:br>
              <a:rPr lang="en-GB" sz="4800" b="1" dirty="0"/>
            </a:br>
            <a:r>
              <a:rPr lang="en-GB" sz="4800" b="1" dirty="0"/>
              <a:t>is still an open challenge</a:t>
            </a:r>
            <a:br>
              <a:rPr lang="en-GB" sz="4800" b="1" dirty="0"/>
            </a:br>
            <a:endParaRPr lang="en" sz="4800" b="1" dirty="0"/>
          </a:p>
        </p:txBody>
      </p:sp>
      <p:sp>
        <p:nvSpPr>
          <p:cNvPr id="253" name="Shape 253"/>
          <p:cNvSpPr txBox="1">
            <a:spLocks noGrp="1"/>
          </p:cNvSpPr>
          <p:nvPr>
            <p:ph type="subTitle" idx="4294967295"/>
          </p:nvPr>
        </p:nvSpPr>
        <p:spPr>
          <a:xfrm>
            <a:off x="562889" y="3965050"/>
            <a:ext cx="7979521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dirty="0">
                <a:solidFill>
                  <a:schemeClr val="bg1"/>
                </a:solidFill>
              </a:rPr>
              <a:t>G. Manzo, R. Soua, A. Di Maio, T. Engel, M. R. Palattella, and G. Rizzo</a:t>
            </a:r>
            <a:r>
              <a:rPr lang="en" dirty="0">
                <a:solidFill>
                  <a:srgbClr val="FFFFFF"/>
                </a:solidFill>
              </a:rPr>
              <a:t>, ”</a:t>
            </a:r>
            <a:r>
              <a:rPr lang="en-US" dirty="0">
                <a:solidFill>
                  <a:srgbClr val="FFFFFF"/>
                </a:solidFill>
              </a:rPr>
              <a:t> Coordination Mechanisms for Floating Content in Realistic Vehicular Scenario</a:t>
            </a:r>
            <a:r>
              <a:rPr lang="en" dirty="0">
                <a:solidFill>
                  <a:srgbClr val="FFFFFF"/>
                </a:solidFill>
              </a:rPr>
              <a:t>” -  </a:t>
            </a:r>
            <a:r>
              <a:rPr lang="it-IT" dirty="0">
                <a:solidFill>
                  <a:srgbClr val="FFFFFF"/>
                </a:solidFill>
              </a:rPr>
              <a:t>MobiWorld</a:t>
            </a:r>
            <a:r>
              <a:rPr lang="en" dirty="0">
                <a:solidFill>
                  <a:srgbClr val="FFFFFF"/>
                </a:solidFill>
              </a:rPr>
              <a:t> 2017, </a:t>
            </a:r>
            <a:r>
              <a:rPr lang="it-IT" dirty="0">
                <a:solidFill>
                  <a:srgbClr val="FFFFFF"/>
                </a:solidFill>
              </a:rPr>
              <a:t>IEEE INFOCOM</a:t>
            </a:r>
            <a:r>
              <a:rPr lang="en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78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60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Storyboard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sp>
        <p:nvSpPr>
          <p:cNvPr id="103" name="Shape 103"/>
          <p:cNvSpPr/>
          <p:nvPr/>
        </p:nvSpPr>
        <p:spPr>
          <a:xfrm>
            <a:off x="5198250" y="625075"/>
            <a:ext cx="1577700" cy="6012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Floating Content in VANETs</a:t>
            </a:r>
          </a:p>
        </p:txBody>
      </p:sp>
      <p:sp>
        <p:nvSpPr>
          <p:cNvPr id="104" name="Shape 104"/>
          <p:cNvSpPr/>
          <p:nvPr/>
        </p:nvSpPr>
        <p:spPr>
          <a:xfrm>
            <a:off x="3357875" y="1872850"/>
            <a:ext cx="2286900" cy="7536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Random Waypoint to model FC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(ITC) </a:t>
            </a:r>
          </a:p>
        </p:txBody>
      </p:sp>
      <p:sp>
        <p:nvSpPr>
          <p:cNvPr id="105" name="Shape 105"/>
          <p:cNvSpPr/>
          <p:nvPr/>
        </p:nvSpPr>
        <p:spPr>
          <a:xfrm>
            <a:off x="6367775" y="1872850"/>
            <a:ext cx="2286900" cy="7536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Anchor Zone reshape for saving resources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 (MobiWorld)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  <p:sp>
        <p:nvSpPr>
          <p:cNvPr id="106" name="Shape 106"/>
          <p:cNvSpPr/>
          <p:nvPr/>
        </p:nvSpPr>
        <p:spPr>
          <a:xfrm>
            <a:off x="2898300" y="3436125"/>
            <a:ext cx="1277100" cy="7536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Hybrid scenario</a:t>
            </a:r>
          </a:p>
        </p:txBody>
      </p:sp>
      <p:sp>
        <p:nvSpPr>
          <p:cNvPr id="107" name="Shape 107"/>
          <p:cNvSpPr/>
          <p:nvPr/>
        </p:nvSpPr>
        <p:spPr>
          <a:xfrm>
            <a:off x="4783050" y="3436125"/>
            <a:ext cx="1277100" cy="7536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Several vehicular traces</a:t>
            </a:r>
          </a:p>
        </p:txBody>
      </p:sp>
      <p:sp>
        <p:nvSpPr>
          <p:cNvPr id="108" name="Shape 108"/>
          <p:cNvSpPr/>
          <p:nvPr/>
        </p:nvSpPr>
        <p:spPr>
          <a:xfrm>
            <a:off x="6367775" y="3436125"/>
            <a:ext cx="2286900" cy="753600"/>
          </a:xfrm>
          <a:prstGeom prst="roundRect">
            <a:avLst>
              <a:gd name="adj" fmla="val 16667"/>
            </a:avLst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Machine Learning approach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-456900" y="2049700"/>
            <a:ext cx="34290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Past work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-456900" y="3612975"/>
            <a:ext cx="3429000" cy="3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Present / Future</a:t>
            </a:r>
          </a:p>
        </p:txBody>
      </p:sp>
      <p:cxnSp>
        <p:nvCxnSpPr>
          <p:cNvPr id="111" name="Shape 111"/>
          <p:cNvCxnSpPr>
            <a:stCxn id="103" idx="2"/>
            <a:endCxn id="104" idx="0"/>
          </p:cNvCxnSpPr>
          <p:nvPr/>
        </p:nvCxnSpPr>
        <p:spPr>
          <a:xfrm flipH="1">
            <a:off x="4501200" y="1226275"/>
            <a:ext cx="1485900" cy="64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2" name="Shape 112"/>
          <p:cNvCxnSpPr>
            <a:stCxn id="103" idx="2"/>
            <a:endCxn id="105" idx="0"/>
          </p:cNvCxnSpPr>
          <p:nvPr/>
        </p:nvCxnSpPr>
        <p:spPr>
          <a:xfrm>
            <a:off x="5987100" y="1226275"/>
            <a:ext cx="1524000" cy="64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3" name="Shape 113"/>
          <p:cNvCxnSpPr>
            <a:stCxn id="104" idx="2"/>
            <a:endCxn id="106" idx="0"/>
          </p:cNvCxnSpPr>
          <p:nvPr/>
        </p:nvCxnSpPr>
        <p:spPr>
          <a:xfrm flipH="1">
            <a:off x="3536825" y="2626450"/>
            <a:ext cx="964500" cy="809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" name="Shape 114"/>
          <p:cNvCxnSpPr>
            <a:stCxn id="104" idx="2"/>
            <a:endCxn id="107" idx="0"/>
          </p:cNvCxnSpPr>
          <p:nvPr/>
        </p:nvCxnSpPr>
        <p:spPr>
          <a:xfrm>
            <a:off x="4501325" y="2626450"/>
            <a:ext cx="920400" cy="809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5" name="Shape 115"/>
          <p:cNvCxnSpPr>
            <a:stCxn id="105" idx="2"/>
            <a:endCxn id="108" idx="0"/>
          </p:cNvCxnSpPr>
          <p:nvPr/>
        </p:nvCxnSpPr>
        <p:spPr>
          <a:xfrm>
            <a:off x="7511225" y="2626450"/>
            <a:ext cx="0" cy="809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/>
      <p:bldP spid="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26487" y="1366351"/>
            <a:ext cx="6303300" cy="1661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dirty="0"/>
              <a:t>By leading the Anchor Zone radius is possible to </a:t>
            </a:r>
            <a:r>
              <a:rPr lang="en-US" dirty="0">
                <a:solidFill>
                  <a:srgbClr val="FF0000"/>
                </a:solidFill>
              </a:rPr>
              <a:t>control the number of nodes</a:t>
            </a:r>
            <a:r>
              <a:rPr lang="en-US" dirty="0"/>
              <a:t> involved in the communication. </a:t>
            </a:r>
          </a:p>
          <a:p>
            <a:pPr lvl="0"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41" y="2855617"/>
            <a:ext cx="31527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4121" y="192469"/>
            <a:ext cx="2254941" cy="21922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</a:t>
            </a:r>
            <a:r>
              <a:rPr lang="it-IT" dirty="0"/>
              <a:t>here are several performance parameters to optimaze in order to save resources </a:t>
            </a:r>
            <a:endParaRPr lang="en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grpSp>
        <p:nvGrpSpPr>
          <p:cNvPr id="322" name="Shape 322"/>
          <p:cNvGrpSpPr/>
          <p:nvPr/>
        </p:nvGrpSpPr>
        <p:grpSpPr>
          <a:xfrm>
            <a:off x="6687469" y="2524464"/>
            <a:ext cx="445254" cy="246182"/>
            <a:chOff x="531800" y="5071350"/>
            <a:chExt cx="529750" cy="292900"/>
          </a:xfrm>
        </p:grpSpPr>
        <p:sp>
          <p:nvSpPr>
            <p:cNvPr id="323" name="Shape 323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0" t="0" r="0" b="0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0" t="0" r="0" b="0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0" t="0" r="0" b="0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0" t="0" r="0" b="0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0" t="0" r="0" b="0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Oval 1"/>
          <p:cNvSpPr/>
          <p:nvPr/>
        </p:nvSpPr>
        <p:spPr>
          <a:xfrm>
            <a:off x="3209606" y="493182"/>
            <a:ext cx="1841074" cy="169459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#nodes with content </a:t>
            </a:r>
            <a:endParaRPr lang="it-IT" dirty="0"/>
          </a:p>
        </p:txBody>
      </p:sp>
      <p:sp>
        <p:nvSpPr>
          <p:cNvPr id="23" name="Oval 22"/>
          <p:cNvSpPr/>
          <p:nvPr/>
        </p:nvSpPr>
        <p:spPr>
          <a:xfrm>
            <a:off x="4693726" y="854237"/>
            <a:ext cx="2307480" cy="21617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#nodes exiting with content </a:t>
            </a:r>
            <a:endParaRPr lang="it-IT" dirty="0"/>
          </a:p>
        </p:txBody>
      </p:sp>
      <p:sp>
        <p:nvSpPr>
          <p:cNvPr id="25" name="Oval 24"/>
          <p:cNvSpPr/>
          <p:nvPr/>
        </p:nvSpPr>
        <p:spPr>
          <a:xfrm>
            <a:off x="6370115" y="1743066"/>
            <a:ext cx="2397882" cy="2276615"/>
          </a:xfrm>
          <a:prstGeom prst="ellipse">
            <a:avLst/>
          </a:prstGeom>
          <a:solidFill>
            <a:srgbClr val="F6703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Content lifetime</a:t>
            </a:r>
            <a:endParaRPr lang="it-IT" dirty="0"/>
          </a:p>
        </p:txBody>
      </p:sp>
      <p:sp>
        <p:nvSpPr>
          <p:cNvPr id="26" name="Oval 25"/>
          <p:cNvSpPr/>
          <p:nvPr/>
        </p:nvSpPr>
        <p:spPr>
          <a:xfrm>
            <a:off x="3245245" y="1996458"/>
            <a:ext cx="2396664" cy="2370359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Time to get the content </a:t>
            </a:r>
            <a:endParaRPr lang="it-IT" dirty="0"/>
          </a:p>
        </p:txBody>
      </p:sp>
      <p:sp>
        <p:nvSpPr>
          <p:cNvPr id="27" name="Oval 26"/>
          <p:cNvSpPr/>
          <p:nvPr/>
        </p:nvSpPr>
        <p:spPr>
          <a:xfrm>
            <a:off x="3333670" y="197985"/>
            <a:ext cx="5027591" cy="4168832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Find the </a:t>
            </a:r>
            <a:r>
              <a:rPr lang="en-GB" sz="2400" b="1" dirty="0">
                <a:solidFill>
                  <a:schemeClr val="tx1"/>
                </a:solidFill>
              </a:rPr>
              <a:t>minimum AZ </a:t>
            </a:r>
            <a:r>
              <a:rPr lang="en-GB" sz="2400" b="1" dirty="0"/>
              <a:t>radius which respect the </a:t>
            </a:r>
            <a:r>
              <a:rPr lang="en-GB" sz="2400" b="1" dirty="0">
                <a:solidFill>
                  <a:schemeClr val="tx1"/>
                </a:solidFill>
              </a:rPr>
              <a:t>success probability desired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7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4121" y="192469"/>
            <a:ext cx="2254941" cy="21922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FC performance is modelled by the RWP mobility model to evaluate the minimum radius</a:t>
            </a:r>
            <a:endParaRPr lang="en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08" b="17885"/>
          <a:stretch/>
        </p:blipFill>
        <p:spPr>
          <a:xfrm>
            <a:off x="2695085" y="457306"/>
            <a:ext cx="6410398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4121" y="90869"/>
            <a:ext cx="2254941" cy="21922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estimation of vehicular density parameter is required as input for the chosen mobility model</a:t>
            </a:r>
            <a:endParaRPr lang="en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2635250" y="565150"/>
            <a:ext cx="402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By the city map: </a:t>
            </a:r>
            <a:r>
              <a:rPr lang="en-GB" sz="1800" b="1" dirty="0"/>
              <a:t>Tstop</a:t>
            </a:r>
            <a:r>
              <a:rPr lang="en-GB" sz="1800" dirty="0"/>
              <a:t> and </a:t>
            </a:r>
            <a:r>
              <a:rPr lang="en-GB" sz="1800" b="1" dirty="0"/>
              <a:t>Tmove</a:t>
            </a:r>
            <a:endParaRPr lang="it-IT" sz="1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211" y="1312995"/>
            <a:ext cx="2984989" cy="1940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250" y="1312994"/>
            <a:ext cx="3244850" cy="1940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5250" y="3562350"/>
            <a:ext cx="5705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Two different approaches to estimate node density:</a:t>
            </a:r>
          </a:p>
          <a:p>
            <a:endParaRPr lang="it-IT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379043" y="4103519"/>
            <a:ext cx="4294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Centralized</a:t>
            </a:r>
            <a:r>
              <a:rPr lang="en-GB" sz="1800" dirty="0"/>
              <a:t>: infrastructure-supported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Distributed</a:t>
            </a:r>
            <a:r>
              <a:rPr lang="en-GB" sz="1800" dirty="0"/>
              <a:t>: infrastructure-less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19446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230412" y="127058"/>
            <a:ext cx="937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Infrastructures support node density estimation in the centralized approach </a:t>
            </a:r>
            <a:endParaRPr lang="en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8948" y="2129509"/>
            <a:ext cx="7167914" cy="23749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38948" y="2865938"/>
            <a:ext cx="7161777" cy="840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Connector 8"/>
          <p:cNvCxnSpPr>
            <a:stCxn id="7" idx="1"/>
            <a:endCxn id="7" idx="3"/>
          </p:cNvCxnSpPr>
          <p:nvPr/>
        </p:nvCxnSpPr>
        <p:spPr>
          <a:xfrm>
            <a:off x="938948" y="3286317"/>
            <a:ext cx="7161777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7801" y="3317001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86845" y="3317001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920" y="3335229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07038" y="3317000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53325" y="3326114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92242" y="2912241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91286" y="2912241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91361" y="2930469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811479" y="2912240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057766" y="2913920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792667" y="2129509"/>
            <a:ext cx="3146499" cy="2199809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 21"/>
          <p:cNvSpPr/>
          <p:nvPr/>
        </p:nvSpPr>
        <p:spPr>
          <a:xfrm>
            <a:off x="3092383" y="2349652"/>
            <a:ext cx="2547065" cy="1780727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3407736" y="2570124"/>
            <a:ext cx="1916361" cy="1339784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8" name="Group 97"/>
          <p:cNvGrpSpPr/>
          <p:nvPr/>
        </p:nvGrpSpPr>
        <p:grpSpPr>
          <a:xfrm>
            <a:off x="4010599" y="1974797"/>
            <a:ext cx="710632" cy="733503"/>
            <a:chOff x="3941135" y="1616149"/>
            <a:chExt cx="710632" cy="73350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941139" y="1616149"/>
              <a:ext cx="389860" cy="7335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/>
            <p:cNvGrpSpPr/>
            <p:nvPr/>
          </p:nvGrpSpPr>
          <p:grpSpPr>
            <a:xfrm>
              <a:off x="3941135" y="1631490"/>
              <a:ext cx="710632" cy="714761"/>
              <a:chOff x="3941135" y="1631490"/>
              <a:chExt cx="710632" cy="714761"/>
            </a:xfrm>
          </p:grpSpPr>
          <p:cxnSp>
            <p:nvCxnSpPr>
              <p:cNvPr id="30" name="Straight Connector 29"/>
              <p:cNvCxnSpPr>
                <a:cxnSpLocks/>
              </p:cNvCxnSpPr>
              <p:nvPr/>
            </p:nvCxnSpPr>
            <p:spPr>
              <a:xfrm>
                <a:off x="4330999" y="1631490"/>
                <a:ext cx="320768" cy="7023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/>
              <p:cNvSpPr/>
              <p:nvPr/>
            </p:nvSpPr>
            <p:spPr>
              <a:xfrm>
                <a:off x="3941135" y="1715386"/>
                <a:ext cx="645466" cy="630865"/>
              </a:xfrm>
              <a:custGeom>
                <a:avLst/>
                <a:gdLst>
                  <a:gd name="connsiteX0" fmla="*/ 0 w 645466"/>
                  <a:gd name="connsiteY0" fmla="*/ 630865 h 630865"/>
                  <a:gd name="connsiteX1" fmla="*/ 645042 w 645466"/>
                  <a:gd name="connsiteY1" fmla="*/ 517451 h 630865"/>
                  <a:gd name="connsiteX2" fmla="*/ 106325 w 645466"/>
                  <a:gd name="connsiteY2" fmla="*/ 467833 h 630865"/>
                  <a:gd name="connsiteX3" fmla="*/ 567070 w 645466"/>
                  <a:gd name="connsiteY3" fmla="*/ 347330 h 630865"/>
                  <a:gd name="connsiteX4" fmla="*/ 226828 w 645466"/>
                  <a:gd name="connsiteY4" fmla="*/ 297712 h 630865"/>
                  <a:gd name="connsiteX5" fmla="*/ 446567 w 645466"/>
                  <a:gd name="connsiteY5" fmla="*/ 177209 h 630865"/>
                  <a:gd name="connsiteX6" fmla="*/ 318977 w 645466"/>
                  <a:gd name="connsiteY6" fmla="*/ 85061 h 630865"/>
                  <a:gd name="connsiteX7" fmla="*/ 432391 w 645466"/>
                  <a:gd name="connsiteY7" fmla="*/ 0 h 63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466" h="630865">
                    <a:moveTo>
                      <a:pt x="0" y="630865"/>
                    </a:moveTo>
                    <a:cubicBezTo>
                      <a:pt x="313660" y="587744"/>
                      <a:pt x="627321" y="544623"/>
                      <a:pt x="645042" y="517451"/>
                    </a:cubicBezTo>
                    <a:cubicBezTo>
                      <a:pt x="662763" y="490279"/>
                      <a:pt x="119320" y="496186"/>
                      <a:pt x="106325" y="467833"/>
                    </a:cubicBezTo>
                    <a:cubicBezTo>
                      <a:pt x="93330" y="439479"/>
                      <a:pt x="546986" y="375683"/>
                      <a:pt x="567070" y="347330"/>
                    </a:cubicBezTo>
                    <a:cubicBezTo>
                      <a:pt x="587154" y="318977"/>
                      <a:pt x="246912" y="326065"/>
                      <a:pt x="226828" y="297712"/>
                    </a:cubicBezTo>
                    <a:cubicBezTo>
                      <a:pt x="206744" y="269359"/>
                      <a:pt x="431209" y="212651"/>
                      <a:pt x="446567" y="177209"/>
                    </a:cubicBezTo>
                    <a:cubicBezTo>
                      <a:pt x="461925" y="141767"/>
                      <a:pt x="321340" y="114596"/>
                      <a:pt x="318977" y="85061"/>
                    </a:cubicBezTo>
                    <a:cubicBezTo>
                      <a:pt x="316614" y="55526"/>
                      <a:pt x="374502" y="27763"/>
                      <a:pt x="43239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99" name="Oval 98"/>
          <p:cNvSpPr/>
          <p:nvPr/>
        </p:nvSpPr>
        <p:spPr>
          <a:xfrm>
            <a:off x="4321310" y="1832501"/>
            <a:ext cx="139179" cy="1598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3" name="Group 102"/>
          <p:cNvGrpSpPr/>
          <p:nvPr/>
        </p:nvGrpSpPr>
        <p:grpSpPr>
          <a:xfrm>
            <a:off x="3873186" y="1494263"/>
            <a:ext cx="921223" cy="749346"/>
            <a:chOff x="2378927" y="1457093"/>
            <a:chExt cx="921223" cy="749346"/>
          </a:xfrm>
        </p:grpSpPr>
        <p:sp>
          <p:nvSpPr>
            <p:cNvPr id="102" name="Arc 101"/>
            <p:cNvSpPr/>
            <p:nvPr/>
          </p:nvSpPr>
          <p:spPr>
            <a:xfrm rot="2518145">
              <a:off x="2378927" y="1457093"/>
              <a:ext cx="713456" cy="743414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Arc 39"/>
            <p:cNvSpPr/>
            <p:nvPr/>
          </p:nvSpPr>
          <p:spPr>
            <a:xfrm rot="2518145">
              <a:off x="2586694" y="1463025"/>
              <a:ext cx="713456" cy="743414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oup 42"/>
          <p:cNvGrpSpPr/>
          <p:nvPr/>
        </p:nvGrpSpPr>
        <p:grpSpPr>
          <a:xfrm rot="10800000">
            <a:off x="3974669" y="1456598"/>
            <a:ext cx="921223" cy="749346"/>
            <a:chOff x="2378927" y="1457093"/>
            <a:chExt cx="921223" cy="749346"/>
          </a:xfrm>
        </p:grpSpPr>
        <p:sp>
          <p:nvSpPr>
            <p:cNvPr id="44" name="Arc 43"/>
            <p:cNvSpPr/>
            <p:nvPr/>
          </p:nvSpPr>
          <p:spPr>
            <a:xfrm rot="2518145">
              <a:off x="2378927" y="1457093"/>
              <a:ext cx="713456" cy="743414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Arc 44"/>
            <p:cNvSpPr/>
            <p:nvPr/>
          </p:nvSpPr>
          <p:spPr>
            <a:xfrm rot="2518145">
              <a:off x="2586694" y="1463025"/>
              <a:ext cx="713456" cy="743414"/>
            </a:xfrm>
            <a:prstGeom prst="arc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3900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7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2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62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4568E-6 L -0.66753 -0.0034 " pathEditMode="relative" rAng="0" ptsTypes="AA">
                                      <p:cBhvr>
                                        <p:cTn id="21" dur="5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-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988E-6 L 0.77049 -0.07994 " pathEditMode="relative" rAng="0" ptsTypes="AA">
                                      <p:cBhvr>
                                        <p:cTn id="23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24" y="-40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35802E-6 L 0.80712 0.00309 " pathEditMode="relative" rAng="0" ptsTypes="AA">
                                      <p:cBhvr>
                                        <p:cTn id="25" dur="6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47" y="15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35802E-6 L -0.85174 -0.00463 " pathEditMode="relative" rAng="0" ptsTypes="AA">
                                      <p:cBhvr>
                                        <p:cTn id="27" dur="6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7" y="-2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93827E-6 L -0.86527 0.07809 " pathEditMode="relative" rAng="0" ptsTypes="AA">
                                      <p:cBhvr>
                                        <p:cTn id="29" dur="7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42" y="9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35802E-6 L 0.88611 0.00617 " pathEditMode="relative" rAng="0" ptsTypes="AA">
                                      <p:cBhvr>
                                        <p:cTn id="31" dur="7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6" y="30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5802E-6 L 0.90642 -0.00216 " pathEditMode="relative" rAng="0" ptsTypes="AA">
                                      <p:cBhvr>
                                        <p:cTn id="33" dur="7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 rot="5400000">
            <a:off x="2809052" y="2184551"/>
            <a:ext cx="3346662" cy="23749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230412" y="127058"/>
            <a:ext cx="937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distributed approach is used for infrastructure-less </a:t>
            </a:r>
            <a:r>
              <a:rPr lang="en" sz="2400" b="1" dirty="0">
                <a:solidFill>
                  <a:schemeClr val="bg1"/>
                </a:solidFill>
              </a:rPr>
              <a:t>situation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8948" y="2129509"/>
            <a:ext cx="7167914" cy="23749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938948" y="2865938"/>
            <a:ext cx="7161777" cy="8407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Connector 8"/>
          <p:cNvCxnSpPr>
            <a:stCxn id="7" idx="1"/>
            <a:endCxn id="7" idx="3"/>
          </p:cNvCxnSpPr>
          <p:nvPr/>
        </p:nvCxnSpPr>
        <p:spPr>
          <a:xfrm>
            <a:off x="938948" y="3286317"/>
            <a:ext cx="7161777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092383" y="2349652"/>
            <a:ext cx="2547065" cy="1780727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 22"/>
          <p:cNvSpPr/>
          <p:nvPr/>
        </p:nvSpPr>
        <p:spPr>
          <a:xfrm>
            <a:off x="3407736" y="2570124"/>
            <a:ext cx="1916361" cy="1339784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7" name="Group 26"/>
          <p:cNvGrpSpPr/>
          <p:nvPr/>
        </p:nvGrpSpPr>
        <p:grpSpPr>
          <a:xfrm>
            <a:off x="4092690" y="1698712"/>
            <a:ext cx="840757" cy="3343797"/>
            <a:chOff x="4092690" y="1698712"/>
            <a:chExt cx="840757" cy="3343797"/>
          </a:xfrm>
        </p:grpSpPr>
        <p:sp>
          <p:nvSpPr>
            <p:cNvPr id="47" name="Rectangle 46"/>
            <p:cNvSpPr/>
            <p:nvPr/>
          </p:nvSpPr>
          <p:spPr>
            <a:xfrm rot="5400000">
              <a:off x="2841170" y="2950232"/>
              <a:ext cx="3343797" cy="8407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48" name="Straight Connector 47"/>
            <p:cNvCxnSpPr>
              <a:stCxn id="47" idx="1"/>
              <a:endCxn id="47" idx="3"/>
            </p:cNvCxnSpPr>
            <p:nvPr/>
          </p:nvCxnSpPr>
          <p:spPr>
            <a:xfrm rot="5400000">
              <a:off x="2841169" y="3370611"/>
              <a:ext cx="334379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2763705" y="2115932"/>
            <a:ext cx="3146499" cy="2199809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8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6846" flipV="1">
            <a:off x="4189432" y="3061063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xplosion: 14 Points 28"/>
          <p:cNvSpPr/>
          <p:nvPr/>
        </p:nvSpPr>
        <p:spPr>
          <a:xfrm>
            <a:off x="4522905" y="3185451"/>
            <a:ext cx="328032" cy="370318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574384" y="2170283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92771" y="3189626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94759" y="3359172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76166" y="3269292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20017" y="3326114"/>
            <a:ext cx="534723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786724" y="2912241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91286" y="2912241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591361" y="2930469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09012" y="2903916"/>
            <a:ext cx="616582" cy="3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556001" y="2770939"/>
            <a:ext cx="616582" cy="3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reeform: Shape 31"/>
          <p:cNvSpPr/>
          <p:nvPr/>
        </p:nvSpPr>
        <p:spPr>
          <a:xfrm>
            <a:off x="3975652" y="3805179"/>
            <a:ext cx="919309" cy="318733"/>
          </a:xfrm>
          <a:custGeom>
            <a:avLst/>
            <a:gdLst>
              <a:gd name="connsiteX0" fmla="*/ 214685 w 919309"/>
              <a:gd name="connsiteY0" fmla="*/ 19398 h 318733"/>
              <a:gd name="connsiteX1" fmla="*/ 206734 w 919309"/>
              <a:gd name="connsiteY1" fmla="*/ 305645 h 318733"/>
              <a:gd name="connsiteX2" fmla="*/ 795131 w 919309"/>
              <a:gd name="connsiteY2" fmla="*/ 273840 h 318733"/>
              <a:gd name="connsiteX3" fmla="*/ 795131 w 919309"/>
              <a:gd name="connsiteY3" fmla="*/ 273840 h 318733"/>
              <a:gd name="connsiteX4" fmla="*/ 906449 w 919309"/>
              <a:gd name="connsiteY4" fmla="*/ 35301 h 318733"/>
              <a:gd name="connsiteX5" fmla="*/ 453225 w 919309"/>
              <a:gd name="connsiteY5" fmla="*/ 3496 h 318733"/>
              <a:gd name="connsiteX6" fmla="*/ 159026 w 919309"/>
              <a:gd name="connsiteY6" fmla="*/ 3496 h 318733"/>
              <a:gd name="connsiteX7" fmla="*/ 0 w 919309"/>
              <a:gd name="connsiteY7" fmla="*/ 27350 h 31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309" h="318733">
                <a:moveTo>
                  <a:pt x="214685" y="19398"/>
                </a:moveTo>
                <a:cubicBezTo>
                  <a:pt x="162339" y="141318"/>
                  <a:pt x="109993" y="263238"/>
                  <a:pt x="206734" y="305645"/>
                </a:cubicBezTo>
                <a:cubicBezTo>
                  <a:pt x="303475" y="348052"/>
                  <a:pt x="795131" y="273840"/>
                  <a:pt x="795131" y="273840"/>
                </a:cubicBezTo>
                <a:lnTo>
                  <a:pt x="795131" y="273840"/>
                </a:lnTo>
                <a:cubicBezTo>
                  <a:pt x="813684" y="234084"/>
                  <a:pt x="963433" y="80358"/>
                  <a:pt x="906449" y="35301"/>
                </a:cubicBezTo>
                <a:cubicBezTo>
                  <a:pt x="849465" y="-9756"/>
                  <a:pt x="577796" y="8797"/>
                  <a:pt x="453225" y="3496"/>
                </a:cubicBezTo>
                <a:cubicBezTo>
                  <a:pt x="328655" y="-1805"/>
                  <a:pt x="234564" y="-480"/>
                  <a:pt x="159026" y="3496"/>
                </a:cubicBezTo>
                <a:cubicBezTo>
                  <a:pt x="83488" y="7472"/>
                  <a:pt x="41744" y="17411"/>
                  <a:pt x="0" y="273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reeform: Shape 61"/>
          <p:cNvSpPr/>
          <p:nvPr/>
        </p:nvSpPr>
        <p:spPr>
          <a:xfrm rot="5202386">
            <a:off x="2721662" y="3017834"/>
            <a:ext cx="919309" cy="318733"/>
          </a:xfrm>
          <a:custGeom>
            <a:avLst/>
            <a:gdLst>
              <a:gd name="connsiteX0" fmla="*/ 214685 w 919309"/>
              <a:gd name="connsiteY0" fmla="*/ 19398 h 318733"/>
              <a:gd name="connsiteX1" fmla="*/ 206734 w 919309"/>
              <a:gd name="connsiteY1" fmla="*/ 305645 h 318733"/>
              <a:gd name="connsiteX2" fmla="*/ 795131 w 919309"/>
              <a:gd name="connsiteY2" fmla="*/ 273840 h 318733"/>
              <a:gd name="connsiteX3" fmla="*/ 795131 w 919309"/>
              <a:gd name="connsiteY3" fmla="*/ 273840 h 318733"/>
              <a:gd name="connsiteX4" fmla="*/ 906449 w 919309"/>
              <a:gd name="connsiteY4" fmla="*/ 35301 h 318733"/>
              <a:gd name="connsiteX5" fmla="*/ 453225 w 919309"/>
              <a:gd name="connsiteY5" fmla="*/ 3496 h 318733"/>
              <a:gd name="connsiteX6" fmla="*/ 159026 w 919309"/>
              <a:gd name="connsiteY6" fmla="*/ 3496 h 318733"/>
              <a:gd name="connsiteX7" fmla="*/ 0 w 919309"/>
              <a:gd name="connsiteY7" fmla="*/ 27350 h 31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309" h="318733">
                <a:moveTo>
                  <a:pt x="214685" y="19398"/>
                </a:moveTo>
                <a:cubicBezTo>
                  <a:pt x="162339" y="141318"/>
                  <a:pt x="109993" y="263238"/>
                  <a:pt x="206734" y="305645"/>
                </a:cubicBezTo>
                <a:cubicBezTo>
                  <a:pt x="303475" y="348052"/>
                  <a:pt x="795131" y="273840"/>
                  <a:pt x="795131" y="273840"/>
                </a:cubicBezTo>
                <a:lnTo>
                  <a:pt x="795131" y="273840"/>
                </a:lnTo>
                <a:cubicBezTo>
                  <a:pt x="813684" y="234084"/>
                  <a:pt x="963433" y="80358"/>
                  <a:pt x="906449" y="35301"/>
                </a:cubicBezTo>
                <a:cubicBezTo>
                  <a:pt x="849465" y="-9756"/>
                  <a:pt x="577796" y="8797"/>
                  <a:pt x="453225" y="3496"/>
                </a:cubicBezTo>
                <a:cubicBezTo>
                  <a:pt x="328655" y="-1805"/>
                  <a:pt x="234564" y="-480"/>
                  <a:pt x="159026" y="3496"/>
                </a:cubicBezTo>
                <a:cubicBezTo>
                  <a:pt x="83488" y="7472"/>
                  <a:pt x="41744" y="17411"/>
                  <a:pt x="0" y="2735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54740" y="1844703"/>
            <a:ext cx="637643" cy="10212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/>
          </p:cNvCxnSpPr>
          <p:nvPr/>
        </p:nvCxnSpPr>
        <p:spPr>
          <a:xfrm flipH="1" flipV="1">
            <a:off x="4841745" y="3925238"/>
            <a:ext cx="1866260" cy="73604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78268" y="1536926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SECTOR</a:t>
            </a:r>
            <a:endParaRPr lang="it-IT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472637" y="4725938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SECTOR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938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0401 L -0.2507 0.01605 L -0.27847 0.18302 L -0.27587 0.3608 " pathEditMode="relative" ptsTypes="AA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216 L 0.19219 -0.01327 L 0.2408 0.06852 L 0.25903 0.11173 L 0.26354 0.29105 " pathEditMode="relative" ptsTypes="AAAAA">
                                      <p:cBhvr>
                                        <p:cTn id="8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494 L 0.7382 -0.01203 " pathEditMode="relative" ptsTypes="AA">
                                      <p:cBhvr>
                                        <p:cTn id="15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22 -0.01234 L -0.39323 0.0247 L -0.41493 0.3463 " pathEditMode="relative" rAng="0" ptsTypes="AAA">
                                      <p:cBhvr>
                                        <p:cTn id="1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4" y="179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2" grpId="0" animBg="1"/>
      <p:bldP spid="63" grpId="0"/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230412" y="127058"/>
            <a:ext cx="937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The estimation has to be computed by vehicles, possible in a cooperative way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1" y="1361100"/>
            <a:ext cx="5370511" cy="3206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621" y="1392970"/>
            <a:ext cx="3288707" cy="31588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89043" y="4744820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More sectors the higher is the quality of the estimation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259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4121" y="90869"/>
            <a:ext cx="2254941" cy="21922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The choice of the number of the sectors to estimate node density is a thread-off between </a:t>
            </a:r>
            <a:r>
              <a:rPr lang="en-GB" b="1" dirty="0"/>
              <a:t>accuracy and payload</a:t>
            </a:r>
            <a:r>
              <a:rPr lang="en-GB" dirty="0"/>
              <a:t>.</a:t>
            </a:r>
            <a:endParaRPr lang="en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682" y="777695"/>
            <a:ext cx="5089456" cy="2684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9986" y="3954178"/>
            <a:ext cx="6046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The right number of sectors is not trivial choice 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757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230412" y="338853"/>
            <a:ext cx="937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Simulation Setting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569" y="1606163"/>
            <a:ext cx="337143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Tstop 15s, Tmove 25s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AZ placed in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Node TX range radius 100m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Simulation time: </a:t>
            </a:r>
          </a:p>
          <a:p>
            <a:r>
              <a:rPr lang="en-GB" sz="1800" dirty="0"/>
              <a:t>    3h for low-traffic (4am-6am) </a:t>
            </a:r>
          </a:p>
          <a:p>
            <a:r>
              <a:rPr lang="en-GB" sz="1800" dirty="0"/>
              <a:t>    and high-traffic (7am-9am)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76024"/>
              </p:ext>
            </p:extLst>
          </p:nvPr>
        </p:nvGraphicFramePr>
        <p:xfrm>
          <a:off x="4858651" y="1478944"/>
          <a:ext cx="3698132" cy="291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Acrobat Document" r:id="rId4" imgW="2235200" imgH="1758557" progId="AcroExch.Document.DC">
                  <p:embed/>
                </p:oleObj>
              </mc:Choice>
              <mc:Fallback>
                <p:oleObj name="Acrobat Document" r:id="rId4" imgW="2235200" imgH="175855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8651" y="1478944"/>
                        <a:ext cx="3698132" cy="2910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2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230412" y="338853"/>
            <a:ext cx="937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Unlike peak traffic time, the simulation results during low traffic show a stable node arrival rate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964980"/>
              </p:ext>
            </p:extLst>
          </p:nvPr>
        </p:nvGraphicFramePr>
        <p:xfrm>
          <a:off x="4912116" y="1648291"/>
          <a:ext cx="4006180" cy="310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Acrobat Document" r:id="rId4" imgW="2558661" imgH="1980923" progId="AcroExch.Document.DC">
                  <p:embed/>
                </p:oleObj>
              </mc:Choice>
              <mc:Fallback>
                <p:oleObj name="Acrobat Document" r:id="rId4" imgW="2558661" imgH="198092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2116" y="1648291"/>
                        <a:ext cx="4006180" cy="310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026356"/>
              </p:ext>
            </p:extLst>
          </p:nvPr>
        </p:nvGraphicFramePr>
        <p:xfrm>
          <a:off x="494235" y="1648291"/>
          <a:ext cx="3962559" cy="3101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Acrobat Document" r:id="rId6" imgW="2571517" imgH="2012927" progId="AcroExch.Document.DC">
                  <p:embed/>
                </p:oleObj>
              </mc:Choice>
              <mc:Fallback>
                <p:oleObj name="Acrobat Document" r:id="rId6" imgW="2571517" imgH="201292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4235" y="1648291"/>
                        <a:ext cx="3962559" cy="3101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1186" y="1386590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Low Traffic</a:t>
            </a:r>
            <a:endParaRPr lang="it-IT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5783" y="1386590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Peak Traffic</a:t>
            </a:r>
            <a:endParaRPr lang="it-IT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2109" y="4743340"/>
            <a:ext cx="6304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From </a:t>
            </a:r>
            <a:r>
              <a:rPr lang="en-GB" sz="2000" b="1" dirty="0"/>
              <a:t>node density to arrival rate </a:t>
            </a:r>
            <a:r>
              <a:rPr lang="en-GB" sz="2000" dirty="0"/>
              <a:t>by the Little’s Law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9454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420350" y="2164150"/>
            <a:ext cx="6303300" cy="16611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Floating Content (FC) is a possible solution to lead the </a:t>
            </a:r>
            <a:r>
              <a:rPr lang="en" dirty="0">
                <a:solidFill>
                  <a:srgbClr val="FF0000"/>
                </a:solidFill>
              </a:rPr>
              <a:t>information spreading</a:t>
            </a:r>
            <a:r>
              <a:rPr lang="en" dirty="0"/>
              <a:t> in the vehicular environment.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04932" y="338853"/>
            <a:ext cx="924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Success probability for both approaches during low and peak time traffic reflects the node density estimation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1186" y="1386590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Low Traffic</a:t>
            </a:r>
            <a:endParaRPr lang="it-IT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5783" y="1386590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Peak Traffic</a:t>
            </a:r>
            <a:endParaRPr lang="it-IT" sz="16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5135"/>
              </p:ext>
            </p:extLst>
          </p:nvPr>
        </p:nvGraphicFramePr>
        <p:xfrm>
          <a:off x="653920" y="1926893"/>
          <a:ext cx="3655752" cy="287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Acrobat Document" r:id="rId4" imgW="2533365" imgH="1993808" progId="AcroExch.Document.DC">
                  <p:embed/>
                </p:oleObj>
              </mc:Choice>
              <mc:Fallback>
                <p:oleObj name="Acrobat Document" r:id="rId4" imgW="2533365" imgH="199380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920" y="1926893"/>
                        <a:ext cx="3655752" cy="2876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68011"/>
              </p:ext>
            </p:extLst>
          </p:nvPr>
        </p:nvGraphicFramePr>
        <p:xfrm>
          <a:off x="4757802" y="1863076"/>
          <a:ext cx="3881204" cy="303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Acrobat Document" r:id="rId6" imgW="2590593" imgH="2025396" progId="AcroExch.Document.DC">
                  <p:embed/>
                </p:oleObj>
              </mc:Choice>
              <mc:Fallback>
                <p:oleObj name="Acrobat Document" r:id="rId6" imgW="2590593" imgH="202539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7802" y="1863076"/>
                        <a:ext cx="3881204" cy="303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0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04932" y="338853"/>
            <a:ext cx="924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The increasing of AZ radius does not necessarily involve a higher success probability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243" y="1641423"/>
            <a:ext cx="7154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Model uniform node density. </a:t>
            </a:r>
          </a:p>
          <a:p>
            <a:endParaRPr lang="en-GB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Not including traffic zone, success probability does not raise</a:t>
            </a:r>
            <a:endParaRPr lang="it-IT" sz="1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389" y="2564753"/>
            <a:ext cx="6230515" cy="25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 descr="aoc7tslb1o8-lauren-mancke.jpg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>
            <a:spLocks noGrp="1"/>
          </p:cNvSpPr>
          <p:nvPr>
            <p:ph type="title" idx="4294967295"/>
          </p:nvPr>
        </p:nvSpPr>
        <p:spPr>
          <a:xfrm>
            <a:off x="617225" y="100"/>
            <a:ext cx="7909500" cy="5143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it-IT" sz="3200" b="1" dirty="0">
                <a:solidFill>
                  <a:schemeClr val="bg1"/>
                </a:solidFill>
              </a:rPr>
              <a:t>A machine learning approach for FC </a:t>
            </a:r>
            <a:r>
              <a:rPr lang="en" sz="3200" b="1" dirty="0">
                <a:solidFill>
                  <a:schemeClr val="bg1"/>
                </a:solidFill>
              </a:rPr>
              <a:t> </a:t>
            </a:r>
            <a:br>
              <a:rPr lang="en" sz="3200" b="1" dirty="0">
                <a:solidFill>
                  <a:schemeClr val="bg1"/>
                </a:solidFill>
              </a:rPr>
            </a:br>
            <a:r>
              <a:rPr lang="en" sz="3200" b="1" dirty="0">
                <a:solidFill>
                  <a:schemeClr val="bg1"/>
                </a:solidFill>
              </a:rPr>
              <a:t>Future work 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3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234121" y="90869"/>
            <a:ext cx="2254941" cy="21922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b="1" dirty="0"/>
              <a:t>The aim is the same of the previous work but the approach is not model-based</a:t>
            </a:r>
            <a:endParaRPr lang="en" b="1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  <p:grpSp>
        <p:nvGrpSpPr>
          <p:cNvPr id="21" name="Group 20"/>
          <p:cNvGrpSpPr/>
          <p:nvPr/>
        </p:nvGrpSpPr>
        <p:grpSpPr>
          <a:xfrm>
            <a:off x="3249648" y="307298"/>
            <a:ext cx="4482996" cy="2079585"/>
            <a:chOff x="3072047" y="337565"/>
            <a:chExt cx="5248744" cy="269389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4579495" y="944380"/>
              <a:ext cx="2271010" cy="122919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5817" y="1019330"/>
              <a:ext cx="615534" cy="6155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1469" y="1389088"/>
              <a:ext cx="615534" cy="6155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0217" y="1120827"/>
              <a:ext cx="615534" cy="615534"/>
            </a:xfrm>
            <a:prstGeom prst="rect">
              <a:avLst/>
            </a:prstGeom>
          </p:spPr>
        </p:pic>
        <p:sp>
          <p:nvSpPr>
            <p:cNvPr id="7" name="Arrow: Right 6"/>
            <p:cNvSpPr/>
            <p:nvPr/>
          </p:nvSpPr>
          <p:spPr>
            <a:xfrm>
              <a:off x="3087974" y="1019330"/>
              <a:ext cx="1416570" cy="9927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INPUT</a:t>
              </a:r>
              <a:endParaRPr lang="it-IT" dirty="0"/>
            </a:p>
          </p:txBody>
        </p:sp>
        <p:sp>
          <p:nvSpPr>
            <p:cNvPr id="12" name="Arrow: Right 11"/>
            <p:cNvSpPr/>
            <p:nvPr/>
          </p:nvSpPr>
          <p:spPr>
            <a:xfrm>
              <a:off x="6904221" y="1011836"/>
              <a:ext cx="1416570" cy="9927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Output</a:t>
              </a:r>
              <a:endParaRPr lang="it-IT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72047" y="337565"/>
              <a:ext cx="27881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Previous Work:</a:t>
              </a:r>
              <a:endParaRPr lang="it-IT" sz="1600" b="1" dirty="0"/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 flipV="1">
              <a:off x="4653509" y="1696855"/>
              <a:ext cx="375691" cy="9379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163355" y="2723683"/>
              <a:ext cx="832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MODEL</a:t>
              </a:r>
              <a:endParaRPr lang="it-IT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61351" y="2709787"/>
              <a:ext cx="14590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OPTIMIZATION</a:t>
              </a:r>
              <a:endParaRPr lang="it-IT" b="1" dirty="0"/>
            </a:p>
          </p:txBody>
        </p:sp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 flipH="1" flipV="1">
              <a:off x="5753493" y="2001105"/>
              <a:ext cx="213448" cy="6978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44212" y="2878739"/>
            <a:ext cx="5042956" cy="2231184"/>
            <a:chOff x="2476845" y="2319234"/>
            <a:chExt cx="5690297" cy="2843831"/>
          </a:xfrm>
        </p:grpSpPr>
        <p:sp>
          <p:nvSpPr>
            <p:cNvPr id="22" name="Rectangle: Rounded Corners 21"/>
            <p:cNvSpPr/>
            <p:nvPr/>
          </p:nvSpPr>
          <p:spPr>
            <a:xfrm>
              <a:off x="4425846" y="2926049"/>
              <a:ext cx="2271010" cy="122919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168" y="3000999"/>
              <a:ext cx="615534" cy="61553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7820" y="3370757"/>
              <a:ext cx="615534" cy="615534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06568" y="3102496"/>
              <a:ext cx="615534" cy="615534"/>
            </a:xfrm>
            <a:prstGeom prst="rect">
              <a:avLst/>
            </a:prstGeom>
          </p:spPr>
        </p:pic>
        <p:sp>
          <p:nvSpPr>
            <p:cNvPr id="26" name="Arrow: Right 25"/>
            <p:cNvSpPr/>
            <p:nvPr/>
          </p:nvSpPr>
          <p:spPr>
            <a:xfrm>
              <a:off x="2476845" y="2704019"/>
              <a:ext cx="1861171" cy="17031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Features &amp;</a:t>
              </a:r>
            </a:p>
            <a:p>
              <a:pPr algn="ctr"/>
              <a:r>
                <a:rPr lang="en-GB" dirty="0"/>
                <a:t>App. requirement</a:t>
              </a:r>
              <a:endParaRPr lang="it-IT" dirty="0"/>
            </a:p>
          </p:txBody>
        </p:sp>
        <p:sp>
          <p:nvSpPr>
            <p:cNvPr id="27" name="Arrow: Right 26"/>
            <p:cNvSpPr/>
            <p:nvPr/>
          </p:nvSpPr>
          <p:spPr>
            <a:xfrm>
              <a:off x="6750572" y="2993506"/>
              <a:ext cx="1416570" cy="9927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Output</a:t>
              </a:r>
              <a:endParaRPr lang="it-IT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18398" y="2319234"/>
              <a:ext cx="2788169" cy="43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Future Work:</a:t>
              </a:r>
              <a:endParaRPr lang="it-IT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45309" y="4770777"/>
              <a:ext cx="2037040" cy="392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Given by the DATA</a:t>
              </a:r>
              <a:endParaRPr lang="it-IT" b="1" dirty="0"/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 flipV="1">
              <a:off x="5507975" y="3986290"/>
              <a:ext cx="0" cy="7213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2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-22484" y="90868"/>
            <a:ext cx="2645764" cy="22852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The first step is to select the features (system input)</a:t>
            </a:r>
            <a:endParaRPr lang="en" b="1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983043" y="247337"/>
            <a:ext cx="2650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Mobility &amp; Network Features: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0008" y="791302"/>
            <a:ext cx="401263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Mean time moving and static (Tmove, Tstop)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Mean arrival rate (lambda)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Node transmission range (r)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Mean speed (v)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Sojourn time (Tsoj)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29" name="TextBox 28"/>
          <p:cNvSpPr txBox="1"/>
          <p:nvPr/>
        </p:nvSpPr>
        <p:spPr>
          <a:xfrm>
            <a:off x="2983043" y="2153587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Application requirement: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40008" y="2627928"/>
            <a:ext cx="34964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Minimum Anchor Zone radius (</a:t>
            </a:r>
            <a:r>
              <a:rPr lang="en-GB" dirty="0" err="1"/>
              <a:t>Rmin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Maximum Anchor Zone radius (</a:t>
            </a:r>
            <a:r>
              <a:rPr lang="en-GB" dirty="0" err="1"/>
              <a:t>Rmax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Target Success Probability (</a:t>
            </a:r>
            <a:r>
              <a:rPr lang="en-GB" dirty="0" err="1"/>
              <a:t>TPsucc</a:t>
            </a:r>
            <a:r>
              <a:rPr lang="en-GB" dirty="0"/>
              <a:t> 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33" name="Shape 305"/>
          <p:cNvSpPr txBox="1">
            <a:spLocks/>
          </p:cNvSpPr>
          <p:nvPr/>
        </p:nvSpPr>
        <p:spPr>
          <a:xfrm>
            <a:off x="-22484" y="2376155"/>
            <a:ext cx="2645764" cy="2285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training set is a table with all the features + success probability +</a:t>
            </a:r>
            <a:r>
              <a:rPr lang="en" b="1" dirty="0"/>
              <a:t> AZ rad</a:t>
            </a:r>
            <a:r>
              <a:rPr lang="it-IT" b="1" dirty="0"/>
              <a:t>ius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2139" y="3990213"/>
            <a:ext cx="627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Tmove	Tstop	lambda	r       v	Tsoj         </a:t>
            </a:r>
            <a:r>
              <a:rPr lang="en-GB" b="1" dirty="0"/>
              <a:t>R</a:t>
            </a:r>
            <a:r>
              <a:rPr lang="en-GB" dirty="0"/>
              <a:t>         </a:t>
            </a:r>
            <a:r>
              <a:rPr lang="en-GB" dirty="0" err="1"/>
              <a:t>Psucc</a:t>
            </a:r>
            <a:r>
              <a:rPr lang="en-GB" dirty="0"/>
              <a:t>	</a:t>
            </a:r>
            <a:endParaRPr lang="it-IT" dirty="0"/>
          </a:p>
        </p:txBody>
      </p:sp>
      <p:sp>
        <p:nvSpPr>
          <p:cNvPr id="11" name="Rectangle 10"/>
          <p:cNvSpPr/>
          <p:nvPr/>
        </p:nvSpPr>
        <p:spPr>
          <a:xfrm>
            <a:off x="2832139" y="3964043"/>
            <a:ext cx="6041036" cy="3719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50106" y="3990213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537023" y="3985217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76406" y="3987716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21111" y="3990216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35835" y="3992715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10324" y="3987719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49899" y="3975229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718871" y="3607910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Training set :</a:t>
            </a:r>
          </a:p>
        </p:txBody>
      </p:sp>
    </p:spTree>
    <p:extLst>
      <p:ext uri="{BB962C8B-B14F-4D97-AF65-F5344CB8AC3E}">
        <p14:creationId xmlns:p14="http://schemas.microsoft.com/office/powerpoint/2010/main" val="16943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-22484" y="90869"/>
            <a:ext cx="2645764" cy="13107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The second step is to train our model</a:t>
            </a:r>
            <a:endParaRPr lang="en" b="1" dirty="0"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b="1"/>
              <a:t>35</a:t>
            </a:fld>
            <a:endParaRPr lang="en" b="1"/>
          </a:p>
        </p:txBody>
      </p:sp>
      <p:sp>
        <p:nvSpPr>
          <p:cNvPr id="33" name="Shape 305"/>
          <p:cNvSpPr txBox="1">
            <a:spLocks/>
          </p:cNvSpPr>
          <p:nvPr/>
        </p:nvSpPr>
        <p:spPr>
          <a:xfrm>
            <a:off x="73107" y="418988"/>
            <a:ext cx="2645764" cy="2285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70656" y="644906"/>
            <a:ext cx="627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Tmove	Tstop	lambda	r       v	Tsoj         R         </a:t>
            </a:r>
            <a:r>
              <a:rPr lang="en-GB" b="1" dirty="0" err="1"/>
              <a:t>Psucc</a:t>
            </a:r>
            <a:r>
              <a:rPr lang="en-GB" b="1" dirty="0"/>
              <a:t>	</a:t>
            </a:r>
            <a:endParaRPr lang="it-IT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832139" y="621233"/>
            <a:ext cx="6041036" cy="374427"/>
            <a:chOff x="2832139" y="3964043"/>
            <a:chExt cx="6041036" cy="374427"/>
          </a:xfrm>
        </p:grpSpPr>
        <p:sp>
          <p:nvSpPr>
            <p:cNvPr id="11" name="Rectangle 10"/>
            <p:cNvSpPr/>
            <p:nvPr/>
          </p:nvSpPr>
          <p:spPr>
            <a:xfrm>
              <a:off x="2832139" y="3964043"/>
              <a:ext cx="6041036" cy="371925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b="1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650106" y="3990213"/>
              <a:ext cx="0" cy="34575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537023" y="3985217"/>
              <a:ext cx="0" cy="34575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476406" y="3987716"/>
              <a:ext cx="0" cy="34575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921111" y="3990216"/>
              <a:ext cx="0" cy="34575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335835" y="3992715"/>
              <a:ext cx="0" cy="34575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110324" y="3987719"/>
              <a:ext cx="0" cy="34575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749899" y="3975229"/>
              <a:ext cx="0" cy="345755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2718871" y="265100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Training set :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990539" y="1671404"/>
            <a:ext cx="5801192" cy="288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70313" y="1671404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Learning Algorithms </a:t>
            </a:r>
            <a:endParaRPr lang="it-IT" b="1" dirty="0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646349" y="3967376"/>
            <a:ext cx="2574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4646990" y="2204065"/>
            <a:ext cx="0" cy="176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4646349" y="2498662"/>
            <a:ext cx="1616604" cy="145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10322" y="399292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Feature 1</a:t>
            </a:r>
            <a:endParaRPr lang="it-IT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666594" y="2062996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Feature 2</a:t>
            </a:r>
            <a:endParaRPr lang="it-IT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96448" y="219889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Feature n</a:t>
            </a:r>
            <a:endParaRPr lang="it-IT" b="1" dirty="0"/>
          </a:p>
        </p:txBody>
      </p:sp>
      <p:sp>
        <p:nvSpPr>
          <p:cNvPr id="20" name="Arrow: Down 19"/>
          <p:cNvSpPr/>
          <p:nvPr/>
        </p:nvSpPr>
        <p:spPr>
          <a:xfrm>
            <a:off x="5269764" y="1139193"/>
            <a:ext cx="1658244" cy="491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INPUT</a:t>
            </a:r>
            <a:endParaRPr lang="it-IT" sz="1600" b="1" dirty="0"/>
          </a:p>
        </p:txBody>
      </p:sp>
      <p:sp>
        <p:nvSpPr>
          <p:cNvPr id="21" name="Oval 20"/>
          <p:cNvSpPr/>
          <p:nvPr/>
        </p:nvSpPr>
        <p:spPr>
          <a:xfrm>
            <a:off x="5131136" y="2461125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 42"/>
          <p:cNvSpPr/>
          <p:nvPr/>
        </p:nvSpPr>
        <p:spPr>
          <a:xfrm>
            <a:off x="5835071" y="2863550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 43"/>
          <p:cNvSpPr/>
          <p:nvPr/>
        </p:nvSpPr>
        <p:spPr>
          <a:xfrm>
            <a:off x="5961164" y="3522267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 44"/>
          <p:cNvSpPr/>
          <p:nvPr/>
        </p:nvSpPr>
        <p:spPr>
          <a:xfrm>
            <a:off x="6531685" y="3204788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 45"/>
          <p:cNvSpPr/>
          <p:nvPr/>
        </p:nvSpPr>
        <p:spPr>
          <a:xfrm>
            <a:off x="4849345" y="3331707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07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1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last step is to TEST our model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2832139" y="621233"/>
            <a:ext cx="4278183" cy="3719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cxnSp>
        <p:nvCxnSpPr>
          <p:cNvPr id="9" name="Straight Connector 8"/>
          <p:cNvCxnSpPr/>
          <p:nvPr/>
        </p:nvCxnSpPr>
        <p:spPr>
          <a:xfrm>
            <a:off x="3627981" y="642407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34152" y="624703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13411" y="649905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1894" y="644909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14833" y="632419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18871" y="265100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Features set :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2990539" y="1671404"/>
            <a:ext cx="5801192" cy="28884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70313" y="1671404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Learning Algorithms </a:t>
            </a:r>
            <a:endParaRPr lang="it-IT" b="1" dirty="0"/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646349" y="3967376"/>
            <a:ext cx="2574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4646990" y="2204065"/>
            <a:ext cx="0" cy="1763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4646349" y="2498662"/>
            <a:ext cx="1616604" cy="1455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10322" y="399292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Feature 1</a:t>
            </a:r>
            <a:endParaRPr lang="it-IT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66594" y="2062996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Feature 2</a:t>
            </a:r>
            <a:endParaRPr lang="it-IT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96448" y="2198899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Feature n</a:t>
            </a:r>
            <a:endParaRPr lang="it-IT" b="1" dirty="0"/>
          </a:p>
        </p:txBody>
      </p:sp>
      <p:sp>
        <p:nvSpPr>
          <p:cNvPr id="25" name="Arrow: Down 24"/>
          <p:cNvSpPr/>
          <p:nvPr/>
        </p:nvSpPr>
        <p:spPr>
          <a:xfrm>
            <a:off x="3880314" y="1119890"/>
            <a:ext cx="1658244" cy="491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INPUT</a:t>
            </a:r>
            <a:endParaRPr lang="it-IT" sz="1600" b="1" dirty="0"/>
          </a:p>
        </p:txBody>
      </p:sp>
      <p:sp>
        <p:nvSpPr>
          <p:cNvPr id="26" name="Oval 25"/>
          <p:cNvSpPr/>
          <p:nvPr/>
        </p:nvSpPr>
        <p:spPr>
          <a:xfrm>
            <a:off x="5131136" y="2461125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/>
          <p:cNvSpPr/>
          <p:nvPr/>
        </p:nvSpPr>
        <p:spPr>
          <a:xfrm>
            <a:off x="5835071" y="2863550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 27"/>
          <p:cNvSpPr/>
          <p:nvPr/>
        </p:nvSpPr>
        <p:spPr>
          <a:xfrm>
            <a:off x="5961164" y="3522267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 28"/>
          <p:cNvSpPr/>
          <p:nvPr/>
        </p:nvSpPr>
        <p:spPr>
          <a:xfrm>
            <a:off x="6531685" y="3204788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 29"/>
          <p:cNvSpPr/>
          <p:nvPr/>
        </p:nvSpPr>
        <p:spPr>
          <a:xfrm>
            <a:off x="4849345" y="3331707"/>
            <a:ext cx="138628" cy="1323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Box 30"/>
          <p:cNvSpPr txBox="1"/>
          <p:nvPr/>
        </p:nvSpPr>
        <p:spPr>
          <a:xfrm>
            <a:off x="2698238" y="595537"/>
            <a:ext cx="439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Tmove   Tstop	lambda	r        v	 Tsoj 	</a:t>
            </a:r>
            <a:endParaRPr lang="it-IT" b="1" dirty="0"/>
          </a:p>
        </p:txBody>
      </p:sp>
      <p:sp>
        <p:nvSpPr>
          <p:cNvPr id="32" name="Rectangle 31"/>
          <p:cNvSpPr/>
          <p:nvPr/>
        </p:nvSpPr>
        <p:spPr>
          <a:xfrm>
            <a:off x="7289636" y="624665"/>
            <a:ext cx="1815847" cy="37192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cxnSp>
        <p:nvCxnSpPr>
          <p:cNvPr id="36" name="Straight Connector 35"/>
          <p:cNvCxnSpPr/>
          <p:nvPr/>
        </p:nvCxnSpPr>
        <p:spPr>
          <a:xfrm>
            <a:off x="8052364" y="634664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538611" y="632616"/>
            <a:ext cx="0" cy="3457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10322" y="676172"/>
            <a:ext cx="439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</a:t>
            </a:r>
            <a:r>
              <a:rPr lang="en-GB" b="1" dirty="0" err="1"/>
              <a:t>TPsucc</a:t>
            </a:r>
            <a:r>
              <a:rPr lang="en-GB" b="1" dirty="0"/>
              <a:t> </a:t>
            </a:r>
            <a:r>
              <a:rPr lang="en-GB" b="1" dirty="0" err="1"/>
              <a:t>Rmin</a:t>
            </a:r>
            <a:r>
              <a:rPr lang="en-GB" b="1" dirty="0"/>
              <a:t> </a:t>
            </a:r>
            <a:r>
              <a:rPr lang="en-GB" b="1" dirty="0" err="1"/>
              <a:t>Rmax</a:t>
            </a:r>
            <a:r>
              <a:rPr lang="en-GB" b="1" dirty="0"/>
              <a:t> 	</a:t>
            </a:r>
            <a:endParaRPr lang="it-IT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191767" y="281467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Cost function set :</a:t>
            </a:r>
          </a:p>
        </p:txBody>
      </p:sp>
      <p:cxnSp>
        <p:nvCxnSpPr>
          <p:cNvPr id="42" name="Connector: Elbow 41"/>
          <p:cNvCxnSpPr>
            <a:endCxn id="17" idx="3"/>
          </p:cNvCxnSpPr>
          <p:nvPr/>
        </p:nvCxnSpPr>
        <p:spPr>
          <a:xfrm rot="5400000">
            <a:off x="7854790" y="2026271"/>
            <a:ext cx="2026322" cy="15243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5533630" y="3194154"/>
            <a:ext cx="164132" cy="13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 43"/>
          <p:cNvSpPr/>
          <p:nvPr/>
        </p:nvSpPr>
        <p:spPr>
          <a:xfrm flipH="1">
            <a:off x="6303755" y="2867169"/>
            <a:ext cx="164132" cy="13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 44"/>
          <p:cNvSpPr/>
          <p:nvPr/>
        </p:nvSpPr>
        <p:spPr>
          <a:xfrm flipH="1">
            <a:off x="5158965" y="2913067"/>
            <a:ext cx="164132" cy="13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 45"/>
          <p:cNvSpPr/>
          <p:nvPr/>
        </p:nvSpPr>
        <p:spPr>
          <a:xfrm flipH="1">
            <a:off x="5082675" y="3659475"/>
            <a:ext cx="164132" cy="13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Box 46"/>
          <p:cNvSpPr txBox="1"/>
          <p:nvPr/>
        </p:nvSpPr>
        <p:spPr>
          <a:xfrm>
            <a:off x="4301656" y="4749850"/>
            <a:ext cx="377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 that respect the application requirement</a:t>
            </a:r>
            <a:endParaRPr lang="it-IT" b="1" dirty="0"/>
          </a:p>
        </p:txBody>
      </p:sp>
      <p:sp>
        <p:nvSpPr>
          <p:cNvPr id="48" name="Oval 47"/>
          <p:cNvSpPr/>
          <p:nvPr/>
        </p:nvSpPr>
        <p:spPr>
          <a:xfrm flipH="1">
            <a:off x="3992339" y="4834961"/>
            <a:ext cx="164132" cy="13755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3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5" grpId="2" animBg="1"/>
      <p:bldP spid="25" grpId="3" animBg="1"/>
      <p:bldP spid="25" grpId="4" animBg="1"/>
      <p:bldP spid="25" grpId="5" animBg="1"/>
      <p:bldP spid="43" grpId="0" animBg="1"/>
      <p:bldP spid="44" grpId="0" animBg="1"/>
      <p:bldP spid="45" grpId="0" animBg="1"/>
      <p:bldP spid="4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37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43448" y="154187"/>
            <a:ext cx="924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Spreading limitation in LUX city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using a grid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501" y="1472667"/>
            <a:ext cx="5450602" cy="35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38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43448" y="154187"/>
            <a:ext cx="924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Spreading limitation in LUX city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using a grid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119" y="1266427"/>
            <a:ext cx="6302824" cy="387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39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365917" y="435429"/>
            <a:ext cx="391885" cy="268514"/>
          </a:xfrm>
          <a:prstGeom prst="rect">
            <a:avLst/>
          </a:prstGeom>
          <a:solidFill>
            <a:srgbClr val="F67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-143448" y="154187"/>
            <a:ext cx="924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Spreading limitation in LUX city</a:t>
            </a: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using a grid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817" y="1275960"/>
            <a:ext cx="6156400" cy="38675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6197" y="3023040"/>
            <a:ext cx="472440" cy="266700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4511497" y="3023040"/>
            <a:ext cx="472440" cy="266700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5022037" y="3289740"/>
            <a:ext cx="472440" cy="266700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4526737" y="3297360"/>
            <a:ext cx="472440" cy="266700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3505657" y="3015420"/>
            <a:ext cx="472440" cy="266700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11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34450" y="499300"/>
            <a:ext cx="2046300" cy="4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Anchor Zone 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128" name="Shape 128"/>
          <p:cNvSpPr/>
          <p:nvPr/>
        </p:nvSpPr>
        <p:spPr>
          <a:xfrm>
            <a:off x="4668641" y="1139225"/>
            <a:ext cx="2331328" cy="2106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b="1" dirty="0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FC is a possible solution!</a:t>
            </a:r>
          </a:p>
        </p:txBody>
      </p:sp>
      <p:sp>
        <p:nvSpPr>
          <p:cNvPr id="129" name="Shape 129"/>
          <p:cNvSpPr/>
          <p:nvPr/>
        </p:nvSpPr>
        <p:spPr>
          <a:xfrm>
            <a:off x="4746767" y="1272250"/>
            <a:ext cx="2098316" cy="1829100"/>
          </a:xfrm>
          <a:prstGeom prst="donut">
            <a:avLst>
              <a:gd name="adj" fmla="val 11468"/>
            </a:avLst>
          </a:prstGeom>
          <a:solidFill>
            <a:srgbClr val="EFEFE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130" name="Shape 130"/>
          <p:cNvGrpSpPr/>
          <p:nvPr/>
        </p:nvGrpSpPr>
        <p:grpSpPr>
          <a:xfrm>
            <a:off x="6869308" y="3063598"/>
            <a:ext cx="304008" cy="326513"/>
            <a:chOff x="616425" y="2329600"/>
            <a:chExt cx="361700" cy="388475"/>
          </a:xfrm>
        </p:grpSpPr>
        <p:sp>
          <p:nvSpPr>
            <p:cNvPr id="131" name="Shape 131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0" t="0" r="0" b="0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0" t="0" r="0" b="0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0" t="0" r="0" b="0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0" t="0" r="0" b="0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0" t="0" r="0" b="0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0" t="0" r="0" b="0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0" t="0" r="0" b="0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4491880" y="3093103"/>
            <a:ext cx="397136" cy="305017"/>
            <a:chOff x="568950" y="3686775"/>
            <a:chExt cx="472500" cy="362900"/>
          </a:xfrm>
        </p:grpSpPr>
        <p:sp>
          <p:nvSpPr>
            <p:cNvPr id="140" name="Shape 140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6854976" y="692028"/>
            <a:ext cx="332669" cy="332669"/>
            <a:chOff x="6649150" y="309350"/>
            <a:chExt cx="395800" cy="395800"/>
          </a:xfrm>
        </p:grpSpPr>
        <p:sp>
          <p:nvSpPr>
            <p:cNvPr id="144" name="Shape 144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5" name="Shape 155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59" name="Shape 15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1" name="Shape 161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2" name="Shape 162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5" name="Shape 165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166" name="Shape 166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67" name="Shape 167"/>
          <p:cNvSpPr/>
          <p:nvPr/>
        </p:nvSpPr>
        <p:spPr>
          <a:xfrm>
            <a:off x="6063649" y="64250"/>
            <a:ext cx="1906800" cy="1906800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b="1" dirty="0">
              <a:solidFill>
                <a:srgbClr val="FFFFFF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434322" y="1989076"/>
            <a:ext cx="1906800" cy="1906800"/>
          </a:xfrm>
          <a:prstGeom prst="ellipse">
            <a:avLst/>
          </a:prstGeom>
          <a:solidFill>
            <a:srgbClr val="CC412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196383" y="2015255"/>
            <a:ext cx="1906800" cy="1906800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760174" y="64250"/>
            <a:ext cx="1906800" cy="1906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0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832149" y="529825"/>
            <a:ext cx="1716600" cy="11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fr-CH" dirty="0">
                <a:solidFill>
                  <a:schemeClr val="lt1"/>
                </a:solidFill>
              </a:rPr>
              <a:t>Information </a:t>
            </a:r>
            <a:r>
              <a:rPr lang="fr-CH" dirty="0" err="1">
                <a:solidFill>
                  <a:schemeClr val="lt1"/>
                </a:solidFill>
              </a:rPr>
              <a:t>geographically</a:t>
            </a:r>
            <a:r>
              <a:rPr lang="fr-CH" dirty="0">
                <a:solidFill>
                  <a:schemeClr val="lt1"/>
                </a:solidFill>
              </a:rPr>
              <a:t> </a:t>
            </a:r>
            <a:r>
              <a:rPr lang="fr-CH" dirty="0" err="1">
                <a:solidFill>
                  <a:schemeClr val="lt1"/>
                </a:solidFill>
              </a:rPr>
              <a:t>constrained</a:t>
            </a:r>
            <a:endParaRPr lang="en" dirty="0">
              <a:solidFill>
                <a:schemeClr val="lt1"/>
              </a:solidFill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6258668" y="669093"/>
            <a:ext cx="1570337" cy="9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dirty="0">
                <a:solidFill>
                  <a:schemeClr val="lt1"/>
                </a:solidFill>
              </a:rPr>
              <a:t>No infrastructure support needs</a:t>
            </a:r>
            <a:r>
              <a:rPr lang="en" b="1" dirty="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634424" y="2390241"/>
            <a:ext cx="1466700" cy="9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Suitable for vehicular and pedestrian scenario</a:t>
            </a:r>
            <a:r>
              <a:rPr lang="en" b="1" dirty="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6298333" y="2482055"/>
            <a:ext cx="1922100" cy="9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>
                <a:solidFill>
                  <a:schemeClr val="lt1"/>
                </a:solidFill>
              </a:rPr>
              <a:t>Attractive for</a:t>
            </a:r>
          </a:p>
          <a:p>
            <a:pPr marL="457200" lvl="0" indent="-228600" algn="l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 dirty="0">
                <a:solidFill>
                  <a:schemeClr val="lt1"/>
                </a:solidFill>
              </a:rPr>
              <a:t>Advertisement</a:t>
            </a:r>
          </a:p>
          <a:p>
            <a:pPr marL="457200" lvl="0" indent="-228600" algn="l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 dirty="0">
                <a:solidFill>
                  <a:schemeClr val="lt1"/>
                </a:solidFill>
              </a:rPr>
              <a:t>Safety </a:t>
            </a:r>
          </a:p>
          <a:p>
            <a:pPr marL="457200" lvl="0" indent="-228600" algn="l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 dirty="0">
                <a:solidFill>
                  <a:schemeClr val="lt1"/>
                </a:solidFill>
              </a:rPr>
              <a:t>. . . 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1000" y="1677775"/>
            <a:ext cx="2293200" cy="4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Opportunistic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communication  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111000" y="3195225"/>
            <a:ext cx="2214000" cy="4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Mobility model   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50600" y="4320800"/>
            <a:ext cx="2214000" cy="4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Application   </a:t>
            </a:r>
          </a:p>
        </p:txBody>
      </p:sp>
      <p:cxnSp>
        <p:nvCxnSpPr>
          <p:cNvPr id="54" name="Straight Connector 9"/>
          <p:cNvCxnSpPr/>
          <p:nvPr/>
        </p:nvCxnSpPr>
        <p:spPr>
          <a:xfrm>
            <a:off x="3170462" y="4467648"/>
            <a:ext cx="52224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Flowchart: Sequential Access Storage 18"/>
          <p:cNvSpPr/>
          <p:nvPr/>
        </p:nvSpPr>
        <p:spPr>
          <a:xfrm>
            <a:off x="3298462" y="3881915"/>
            <a:ext cx="1177602" cy="771269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SLOW DOWN !</a:t>
            </a:r>
          </a:p>
        </p:txBody>
      </p:sp>
      <p:cxnSp>
        <p:nvCxnSpPr>
          <p:cNvPr id="56" name="Straight Connector 7"/>
          <p:cNvCxnSpPr/>
          <p:nvPr/>
        </p:nvCxnSpPr>
        <p:spPr>
          <a:xfrm>
            <a:off x="3170462" y="5002903"/>
            <a:ext cx="52224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10"/>
          <p:cNvCxnSpPr/>
          <p:nvPr/>
        </p:nvCxnSpPr>
        <p:spPr>
          <a:xfrm>
            <a:off x="3198979" y="4744079"/>
            <a:ext cx="5222408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8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87722" y="4763299"/>
            <a:ext cx="470687" cy="2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993129" y="4493827"/>
            <a:ext cx="428258" cy="2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xplosion 2 13"/>
          <p:cNvSpPr/>
          <p:nvPr/>
        </p:nvSpPr>
        <p:spPr>
          <a:xfrm>
            <a:off x="7245090" y="4760736"/>
            <a:ext cx="284798" cy="256897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198979" y="4727422"/>
            <a:ext cx="470687" cy="23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Image result for ca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384417" y="4431603"/>
            <a:ext cx="544655" cy="27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1605E-6 L 0.27309 2.71605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60494E-6 L -0.31736 -1.60494E-6 " pathEditMode="relative" rAng="0" ptsTypes="AA">
                                      <p:cBhvr>
                                        <p:cTn id="50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06173E-6 L 2.22222E-6 5.06173E-6 C -0.00261 -0.00061 -0.00504 -0.00215 -0.00747 -0.00215 C -0.01511 -0.00246 -0.02292 -0.00184 -0.03056 -0.00092 C -0.03143 -0.00092 -0.03229 5.06173E-6 -0.03316 5.06173E-6 C -0.03472 0.00063 -0.03646 0.00093 -0.03802 0.00124 C -0.03854 0.00217 -0.03924 0.00309 -0.03993 0.00371 C -0.04115 0.00464 -0.04219 0.00526 -0.04341 0.00618 C -0.04514 0.00742 -0.04879 0.00896 -0.05018 0.00989 C -0.05104 0.01019 -0.05191 0.0105 -0.05278 0.01081 C -0.05347 0.01143 -0.05417 0.01174 -0.05486 0.01205 C -0.06077 0.02254 -0.0533 0.00989 -0.05886 0.01822 C -0.05972 0.01914 -0.06025 0.02069 -0.06094 0.02161 C -0.06268 0.03087 -0.06042 0.01976 -0.06302 0.02902 C -0.06407 0.03272 -0.06302 0.03272 -0.06493 0.03612 C -0.06563 0.03705 -0.06684 0.03705 -0.06702 0.03859 C -0.06754 0.04322 -0.06702 0.04816 -0.06702 0.05309 " pathEditMode="relative" ptsTypes="AAAAAAAAAAAAAAA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9136E-6 L 0.23125 -0.001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do 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  <p:sp>
        <p:nvSpPr>
          <p:cNvPr id="7" name="TextBox 6"/>
          <p:cNvSpPr txBox="1"/>
          <p:nvPr/>
        </p:nvSpPr>
        <p:spPr>
          <a:xfrm>
            <a:off x="2683240" y="786985"/>
            <a:ext cx="65774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Confirm the features and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Cross 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Choose the way to extract the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Choose machine learning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Test the machine with real data traffic e.g., LUX trace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6319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172" y="1557722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3200" dirty="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62172" y="2142497"/>
            <a:ext cx="32304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 idx="4294967295"/>
          </p:nvPr>
        </p:nvSpPr>
        <p:spPr>
          <a:xfrm>
            <a:off x="685800" y="2876867"/>
            <a:ext cx="77724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 b="1"/>
              <a:t>Floating Content 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subTitle" idx="4294967295"/>
          </p:nvPr>
        </p:nvSpPr>
        <p:spPr>
          <a:xfrm>
            <a:off x="685800" y="3868753"/>
            <a:ext cx="7772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Basic Functionalities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49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Content generation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cxnSp>
        <p:nvCxnSpPr>
          <p:cNvPr id="191" name="Shape 191"/>
          <p:cNvCxnSpPr/>
          <p:nvPr/>
        </p:nvCxnSpPr>
        <p:spPr>
          <a:xfrm>
            <a:off x="4170001" y="3748000"/>
            <a:ext cx="9099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92" name="Shape 192"/>
          <p:cNvCxnSpPr/>
          <p:nvPr/>
        </p:nvCxnSpPr>
        <p:spPr>
          <a:xfrm>
            <a:off x="5989576" y="3748000"/>
            <a:ext cx="909899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193" name="Shape 193"/>
          <p:cNvSpPr/>
          <p:nvPr/>
        </p:nvSpPr>
        <p:spPr>
          <a:xfrm>
            <a:off x="2927125" y="1632325"/>
            <a:ext cx="1662600" cy="1662600"/>
          </a:xfrm>
          <a:prstGeom prst="ellipse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4" name="Shape 194"/>
          <p:cNvSpPr/>
          <p:nvPr/>
        </p:nvSpPr>
        <p:spPr>
          <a:xfrm>
            <a:off x="5079900" y="1632325"/>
            <a:ext cx="1662600" cy="16626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5" name="Shape 195"/>
          <p:cNvSpPr/>
          <p:nvPr/>
        </p:nvSpPr>
        <p:spPr>
          <a:xfrm>
            <a:off x="7178025" y="1632325"/>
            <a:ext cx="1662600" cy="16626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/>
          <p:nvPr/>
        </p:nvSpPr>
        <p:spPr>
          <a:xfrm>
            <a:off x="3591625" y="231677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7" name="Shape 197"/>
          <p:cNvSpPr/>
          <p:nvPr/>
        </p:nvSpPr>
        <p:spPr>
          <a:xfrm>
            <a:off x="5866125" y="2097450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8" name="Shape 198"/>
          <p:cNvSpPr/>
          <p:nvPr/>
        </p:nvSpPr>
        <p:spPr>
          <a:xfrm>
            <a:off x="6165275" y="261047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9" name="Shape 199"/>
          <p:cNvSpPr/>
          <p:nvPr/>
        </p:nvSpPr>
        <p:spPr>
          <a:xfrm>
            <a:off x="7941600" y="254422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0" name="Shape 200"/>
          <p:cNvSpPr/>
          <p:nvPr/>
        </p:nvSpPr>
        <p:spPr>
          <a:xfrm>
            <a:off x="7384375" y="2284350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1" name="Shape 201"/>
          <p:cNvSpPr/>
          <p:nvPr/>
        </p:nvSpPr>
        <p:spPr>
          <a:xfrm>
            <a:off x="8104475" y="1436500"/>
            <a:ext cx="333600" cy="293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2" name="Shape 202"/>
          <p:cNvSpPr/>
          <p:nvPr/>
        </p:nvSpPr>
        <p:spPr>
          <a:xfrm>
            <a:off x="5348525" y="22080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3" name="Shape 203"/>
          <p:cNvSpPr/>
          <p:nvPr/>
        </p:nvSpPr>
        <p:spPr>
          <a:xfrm>
            <a:off x="6307987" y="228435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4" name="Shape 204"/>
          <p:cNvSpPr/>
          <p:nvPr/>
        </p:nvSpPr>
        <p:spPr>
          <a:xfrm>
            <a:off x="7525375" y="26104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5" name="Shape 205"/>
          <p:cNvSpPr/>
          <p:nvPr/>
        </p:nvSpPr>
        <p:spPr>
          <a:xfrm>
            <a:off x="7770875" y="19143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6" name="Shape 206"/>
          <p:cNvSpPr/>
          <p:nvPr/>
        </p:nvSpPr>
        <p:spPr>
          <a:xfrm>
            <a:off x="8359850" y="22080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7" name="Shape 207"/>
          <p:cNvSpPr/>
          <p:nvPr/>
        </p:nvSpPr>
        <p:spPr>
          <a:xfrm>
            <a:off x="5348525" y="271325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8" name="Shape 208"/>
          <p:cNvSpPr/>
          <p:nvPr/>
        </p:nvSpPr>
        <p:spPr>
          <a:xfrm>
            <a:off x="5600600" y="180375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9" name="Shape 209"/>
          <p:cNvSpPr/>
          <p:nvPr/>
        </p:nvSpPr>
        <p:spPr>
          <a:xfrm>
            <a:off x="3041775" y="415332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0" name="Shape 210"/>
          <p:cNvSpPr txBox="1"/>
          <p:nvPr/>
        </p:nvSpPr>
        <p:spPr>
          <a:xfrm>
            <a:off x="3584925" y="279287"/>
            <a:ext cx="4896000" cy="72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Node =                       = </a:t>
            </a:r>
          </a:p>
        </p:txBody>
      </p:sp>
      <p:grpSp>
        <p:nvGrpSpPr>
          <p:cNvPr id="211" name="Shape 211"/>
          <p:cNvGrpSpPr/>
          <p:nvPr/>
        </p:nvGrpSpPr>
        <p:grpSpPr>
          <a:xfrm>
            <a:off x="4280584" y="3777157"/>
            <a:ext cx="394068" cy="325504"/>
            <a:chOff x="5268225" y="4341925"/>
            <a:chExt cx="468850" cy="387275"/>
          </a:xfrm>
        </p:grpSpPr>
        <p:sp>
          <p:nvSpPr>
            <p:cNvPr id="212" name="Shape 212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3" name="Shape 213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20" name="Shape 220"/>
          <p:cNvGrpSpPr/>
          <p:nvPr/>
        </p:nvGrpSpPr>
        <p:grpSpPr>
          <a:xfrm>
            <a:off x="7610194" y="397774"/>
            <a:ext cx="280393" cy="486090"/>
            <a:chOff x="3384375" y="2267500"/>
            <a:chExt cx="203375" cy="507825"/>
          </a:xfrm>
        </p:grpSpPr>
        <p:sp>
          <p:nvSpPr>
            <p:cNvPr id="221" name="Shape 221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grpSp>
        <p:nvGrpSpPr>
          <p:cNvPr id="223" name="Shape 223"/>
          <p:cNvGrpSpPr/>
          <p:nvPr/>
        </p:nvGrpSpPr>
        <p:grpSpPr>
          <a:xfrm>
            <a:off x="5610088" y="351645"/>
            <a:ext cx="818237" cy="578317"/>
            <a:chOff x="5268225" y="4341925"/>
            <a:chExt cx="468850" cy="387275"/>
          </a:xfrm>
        </p:grpSpPr>
        <p:sp>
          <p:nvSpPr>
            <p:cNvPr id="224" name="Shape 224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5" name="Shape 225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0" t="0" r="0" b="0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6" name="Shape 226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0" t="0" r="0" b="0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0" t="0" r="0" b="0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8" name="Shape 228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0" t="0" r="0" b="0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0" name="Shape 230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0" t="0" r="0" b="0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231" name="Shape 231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0" t="0" r="0" b="0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232" name="Shape 232"/>
          <p:cNvSpPr txBox="1"/>
          <p:nvPr/>
        </p:nvSpPr>
        <p:spPr>
          <a:xfrm>
            <a:off x="6717325" y="351650"/>
            <a:ext cx="9513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chemeClr val="dk1"/>
                </a:solidFill>
              </a:rPr>
              <a:t>or</a:t>
            </a:r>
          </a:p>
        </p:txBody>
      </p:sp>
      <p:sp>
        <p:nvSpPr>
          <p:cNvPr id="233" name="Shape 233"/>
          <p:cNvSpPr/>
          <p:nvPr/>
        </p:nvSpPr>
        <p:spPr>
          <a:xfrm>
            <a:off x="3128950" y="19532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4" name="Shape 234"/>
          <p:cNvSpPr/>
          <p:nvPr/>
        </p:nvSpPr>
        <p:spPr>
          <a:xfrm>
            <a:off x="2993600" y="239115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5" name="Shape 235"/>
          <p:cNvSpPr/>
          <p:nvPr/>
        </p:nvSpPr>
        <p:spPr>
          <a:xfrm>
            <a:off x="3731762" y="271325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6" name="Shape 236"/>
          <p:cNvSpPr/>
          <p:nvPr/>
        </p:nvSpPr>
        <p:spPr>
          <a:xfrm>
            <a:off x="4104412" y="19532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7" name="Shape 237"/>
          <p:cNvSpPr/>
          <p:nvPr/>
        </p:nvSpPr>
        <p:spPr>
          <a:xfrm>
            <a:off x="3041775" y="4540425"/>
            <a:ext cx="333600" cy="2937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 txBox="1"/>
          <p:nvPr/>
        </p:nvSpPr>
        <p:spPr>
          <a:xfrm>
            <a:off x="3548850" y="4460175"/>
            <a:ext cx="2188800" cy="4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node deleting the content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548125" y="3667750"/>
            <a:ext cx="2206466" cy="4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node without the content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3548850" y="4073075"/>
            <a:ext cx="2046300" cy="4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node with the content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197625" y="2338725"/>
            <a:ext cx="2046300" cy="49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Content spreading 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234450" y="3888375"/>
            <a:ext cx="2046300" cy="49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Content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erasing  </a:t>
            </a:r>
          </a:p>
        </p:txBody>
      </p:sp>
      <p:sp>
        <p:nvSpPr>
          <p:cNvPr id="243" name="Shape 243"/>
          <p:cNvSpPr/>
          <p:nvPr/>
        </p:nvSpPr>
        <p:spPr>
          <a:xfrm>
            <a:off x="5989575" y="265612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4" name="Shape 244"/>
          <p:cNvSpPr/>
          <p:nvPr/>
        </p:nvSpPr>
        <p:spPr>
          <a:xfrm>
            <a:off x="5490200" y="283792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5" name="Shape 245"/>
          <p:cNvSpPr/>
          <p:nvPr/>
        </p:nvSpPr>
        <p:spPr>
          <a:xfrm>
            <a:off x="6013500" y="195822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6" name="Shape 246"/>
          <p:cNvSpPr/>
          <p:nvPr/>
        </p:nvSpPr>
        <p:spPr>
          <a:xfrm>
            <a:off x="5989575" y="265612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7" name="Shape 247"/>
          <p:cNvSpPr/>
          <p:nvPr/>
        </p:nvSpPr>
        <p:spPr>
          <a:xfrm>
            <a:off x="3058562" y="374800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2" name="Shape 247"/>
          <p:cNvSpPr/>
          <p:nvPr/>
        </p:nvSpPr>
        <p:spPr>
          <a:xfrm>
            <a:off x="8507025" y="543923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ctrTitle" idx="4294967295"/>
          </p:nvPr>
        </p:nvSpPr>
        <p:spPr>
          <a:xfrm>
            <a:off x="0" y="-44025"/>
            <a:ext cx="9105300" cy="4395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800" b="1" dirty="0"/>
              <a:t>Random waypoint has been used to model FC in vehicular scenario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subTitle" idx="4294967295"/>
          </p:nvPr>
        </p:nvSpPr>
        <p:spPr>
          <a:xfrm>
            <a:off x="685800" y="3868753"/>
            <a:ext cx="7772400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G. Manzo,  M. A. Marsan, and G. A. Rizzo, ”Performance modeling of vehicular Floating content in urban setting” -  ITC Conference 2017.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-27050" y="237575"/>
            <a:ext cx="2554800" cy="18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We define the “District Model” to characterize the AZ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572683" y="43743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261" name="Shape 261"/>
          <p:cNvSpPr txBox="1"/>
          <p:nvPr/>
        </p:nvSpPr>
        <p:spPr>
          <a:xfrm>
            <a:off x="5149825" y="506875"/>
            <a:ext cx="919200" cy="33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2" name="Shape 262"/>
          <p:cNvSpPr/>
          <p:nvPr/>
        </p:nvSpPr>
        <p:spPr>
          <a:xfrm>
            <a:off x="5149825" y="452800"/>
            <a:ext cx="1662600" cy="1662600"/>
          </a:xfrm>
          <a:prstGeom prst="ellipse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3" name="Shape 263"/>
          <p:cNvSpPr/>
          <p:nvPr/>
        </p:nvSpPr>
        <p:spPr>
          <a:xfrm>
            <a:off x="5814325" y="1228675"/>
            <a:ext cx="333600" cy="2937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4" name="Shape 264"/>
          <p:cNvSpPr/>
          <p:nvPr/>
        </p:nvSpPr>
        <p:spPr>
          <a:xfrm>
            <a:off x="5351650" y="8651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5" name="Shape 265"/>
          <p:cNvSpPr/>
          <p:nvPr/>
        </p:nvSpPr>
        <p:spPr>
          <a:xfrm>
            <a:off x="5216300" y="130305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6" name="Shape 266"/>
          <p:cNvSpPr/>
          <p:nvPr/>
        </p:nvSpPr>
        <p:spPr>
          <a:xfrm>
            <a:off x="5954462" y="1625150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7" name="Shape 267"/>
          <p:cNvSpPr/>
          <p:nvPr/>
        </p:nvSpPr>
        <p:spPr>
          <a:xfrm>
            <a:off x="6327112" y="86517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8" name="Shape 268"/>
          <p:cNvSpPr txBox="1"/>
          <p:nvPr/>
        </p:nvSpPr>
        <p:spPr>
          <a:xfrm>
            <a:off x="2824975" y="452800"/>
            <a:ext cx="3892800" cy="4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Within AZ: 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5599275" y="543875"/>
            <a:ext cx="844800" cy="6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District Model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840875" y="2637000"/>
            <a:ext cx="1152300" cy="45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Outside AZ: </a:t>
            </a:r>
          </a:p>
        </p:txBody>
      </p:sp>
      <p:sp>
        <p:nvSpPr>
          <p:cNvPr id="271" name="Shape 271"/>
          <p:cNvSpPr/>
          <p:nvPr/>
        </p:nvSpPr>
        <p:spPr>
          <a:xfrm>
            <a:off x="4980200" y="3074675"/>
            <a:ext cx="1662600" cy="1662600"/>
          </a:xfrm>
          <a:prstGeom prst="ellipse">
            <a:avLst/>
          </a:prstGeom>
          <a:solidFill>
            <a:srgbClr val="CFCFCF"/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2" name="Shape 272"/>
          <p:cNvSpPr txBox="1"/>
          <p:nvPr/>
        </p:nvSpPr>
        <p:spPr>
          <a:xfrm>
            <a:off x="3139950" y="3598475"/>
            <a:ext cx="1410900" cy="6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Arbitrary Mobility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7131050" y="3825200"/>
            <a:ext cx="1410900" cy="6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Arbitrary Mobility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6492750" y="2797950"/>
            <a:ext cx="1410900" cy="6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Arbitrary Mobility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3956650" y="4213475"/>
            <a:ext cx="1410900" cy="61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Arbitrary Mobility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-27050" y="2970425"/>
            <a:ext cx="2554800" cy="187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It is not our concern to model the world outside the AZ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28400" y="421250"/>
            <a:ext cx="4487400" cy="97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The District Model is an extension of the RWP Mobility Model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283" name="Shape 283"/>
          <p:cNvSpPr/>
          <p:nvPr/>
        </p:nvSpPr>
        <p:spPr>
          <a:xfrm>
            <a:off x="6400125" y="513625"/>
            <a:ext cx="1662600" cy="1662600"/>
          </a:xfrm>
          <a:prstGeom prst="ellipse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4" name="Shape 284"/>
          <p:cNvSpPr/>
          <p:nvPr/>
        </p:nvSpPr>
        <p:spPr>
          <a:xfrm>
            <a:off x="5060670" y="820125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285" name="Shape 285"/>
          <p:cNvCxnSpPr/>
          <p:nvPr/>
        </p:nvCxnSpPr>
        <p:spPr>
          <a:xfrm>
            <a:off x="5499420" y="966975"/>
            <a:ext cx="1080880" cy="48387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" name="Shape 285"/>
          <p:cNvCxnSpPr/>
          <p:nvPr/>
        </p:nvCxnSpPr>
        <p:spPr>
          <a:xfrm flipV="1">
            <a:off x="7901467" y="198518"/>
            <a:ext cx="777983" cy="7684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TextBox 7"/>
          <p:cNvSpPr txBox="1"/>
          <p:nvPr/>
        </p:nvSpPr>
        <p:spPr>
          <a:xfrm rot="1449379">
            <a:off x="5743709" y="880520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enter</a:t>
            </a:r>
          </a:p>
        </p:txBody>
      </p:sp>
      <p:sp>
        <p:nvSpPr>
          <p:cNvPr id="15" name="TextBox 14"/>
          <p:cNvSpPr txBox="1"/>
          <p:nvPr/>
        </p:nvSpPr>
        <p:spPr>
          <a:xfrm rot="18928327">
            <a:off x="7935996" y="333562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exit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638544" y="1769368"/>
            <a:ext cx="115824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15870" y="146159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RWP</a:t>
            </a:r>
          </a:p>
        </p:txBody>
      </p:sp>
      <p:sp>
        <p:nvSpPr>
          <p:cNvPr id="23" name="Shape 281"/>
          <p:cNvSpPr txBox="1">
            <a:spLocks/>
          </p:cNvSpPr>
          <p:nvPr/>
        </p:nvSpPr>
        <p:spPr>
          <a:xfrm>
            <a:off x="0" y="2312396"/>
            <a:ext cx="4487400" cy="9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" dirty="0"/>
              <a:t>Assumption: all pdf are the same!</a:t>
            </a:r>
          </a:p>
        </p:txBody>
      </p:sp>
      <p:sp>
        <p:nvSpPr>
          <p:cNvPr id="24" name="Shape 284"/>
          <p:cNvSpPr/>
          <p:nvPr/>
        </p:nvSpPr>
        <p:spPr>
          <a:xfrm>
            <a:off x="5060670" y="3285896"/>
            <a:ext cx="333600" cy="293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" name="TextBox 25"/>
          <p:cNvSpPr txBox="1"/>
          <p:nvPr/>
        </p:nvSpPr>
        <p:spPr>
          <a:xfrm>
            <a:off x="8264882" y="4455723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waypoint</a:t>
            </a:r>
          </a:p>
        </p:txBody>
      </p:sp>
      <p:sp>
        <p:nvSpPr>
          <p:cNvPr id="25" name="Oval 24"/>
          <p:cNvSpPr/>
          <p:nvPr/>
        </p:nvSpPr>
        <p:spPr>
          <a:xfrm>
            <a:off x="6506926" y="3894818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Oval 31"/>
          <p:cNvSpPr/>
          <p:nvPr/>
        </p:nvSpPr>
        <p:spPr>
          <a:xfrm>
            <a:off x="6659326" y="3499963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Oval 32"/>
          <p:cNvSpPr/>
          <p:nvPr/>
        </p:nvSpPr>
        <p:spPr>
          <a:xfrm>
            <a:off x="6811726" y="3652363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Oval 33"/>
          <p:cNvSpPr/>
          <p:nvPr/>
        </p:nvSpPr>
        <p:spPr>
          <a:xfrm>
            <a:off x="7026472" y="3880961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Oval 34"/>
          <p:cNvSpPr/>
          <p:nvPr/>
        </p:nvSpPr>
        <p:spPr>
          <a:xfrm>
            <a:off x="7220434" y="3243649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Oval 35"/>
          <p:cNvSpPr/>
          <p:nvPr/>
        </p:nvSpPr>
        <p:spPr>
          <a:xfrm>
            <a:off x="7497524" y="3763194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Oval 36"/>
          <p:cNvSpPr/>
          <p:nvPr/>
        </p:nvSpPr>
        <p:spPr>
          <a:xfrm>
            <a:off x="7698414" y="3783978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8" name="Oval 37"/>
          <p:cNvSpPr/>
          <p:nvPr/>
        </p:nvSpPr>
        <p:spPr>
          <a:xfrm>
            <a:off x="7788469" y="3541523"/>
            <a:ext cx="73374" cy="952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9" name="Oval 38"/>
          <p:cNvSpPr/>
          <p:nvPr/>
        </p:nvSpPr>
        <p:spPr>
          <a:xfrm>
            <a:off x="8229763" y="4592778"/>
            <a:ext cx="55254" cy="77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8" name="Straight Connector 27"/>
          <p:cNvCxnSpPr/>
          <p:nvPr/>
        </p:nvCxnSpPr>
        <p:spPr>
          <a:xfrm>
            <a:off x="6255327" y="2725238"/>
            <a:ext cx="0" cy="185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62725" y="2738528"/>
            <a:ext cx="0" cy="185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hape 281"/>
          <p:cNvSpPr txBox="1">
            <a:spLocks/>
          </p:cNvSpPr>
          <p:nvPr/>
        </p:nvSpPr>
        <p:spPr>
          <a:xfrm>
            <a:off x="-103909" y="3541523"/>
            <a:ext cx="4752721" cy="9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unito Sans"/>
              <a:buNone/>
              <a:defRPr sz="2400" b="0" i="0" u="none" strike="noStrike" cap="none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" dirty="0"/>
              <a:t>Within the AZ nodes move (Tmove) according to RWP with pause (Tstop)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27470" y="3432746"/>
            <a:ext cx="1335274" cy="5097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Freeform 255"/>
          <p:cNvSpPr/>
          <p:nvPr/>
        </p:nvSpPr>
        <p:spPr>
          <a:xfrm>
            <a:off x="6546273" y="3296734"/>
            <a:ext cx="1288472" cy="637957"/>
          </a:xfrm>
          <a:custGeom>
            <a:avLst/>
            <a:gdLst>
              <a:gd name="connsiteX0" fmla="*/ 0 w 1288472"/>
              <a:gd name="connsiteY0" fmla="*/ 637957 h 637957"/>
              <a:gd name="connsiteX1" fmla="*/ 138545 w 1288472"/>
              <a:gd name="connsiteY1" fmla="*/ 250030 h 637957"/>
              <a:gd name="connsiteX2" fmla="*/ 297872 w 1288472"/>
              <a:gd name="connsiteY2" fmla="*/ 381648 h 637957"/>
              <a:gd name="connsiteX3" fmla="*/ 505691 w 1288472"/>
              <a:gd name="connsiteY3" fmla="*/ 617175 h 637957"/>
              <a:gd name="connsiteX4" fmla="*/ 685800 w 1288472"/>
              <a:gd name="connsiteY4" fmla="*/ 648 h 637957"/>
              <a:gd name="connsiteX5" fmla="*/ 1018309 w 1288472"/>
              <a:gd name="connsiteY5" fmla="*/ 499411 h 637957"/>
              <a:gd name="connsiteX6" fmla="*/ 1198418 w 1288472"/>
              <a:gd name="connsiteY6" fmla="*/ 520193 h 637957"/>
              <a:gd name="connsiteX7" fmla="*/ 1288472 w 1288472"/>
              <a:gd name="connsiteY7" fmla="*/ 326230 h 63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8472" h="637957">
                <a:moveTo>
                  <a:pt x="0" y="637957"/>
                </a:moveTo>
                <a:cubicBezTo>
                  <a:pt x="44450" y="465352"/>
                  <a:pt x="88900" y="292748"/>
                  <a:pt x="138545" y="250030"/>
                </a:cubicBezTo>
                <a:cubicBezTo>
                  <a:pt x="188190" y="207312"/>
                  <a:pt x="236681" y="320457"/>
                  <a:pt x="297872" y="381648"/>
                </a:cubicBezTo>
                <a:cubicBezTo>
                  <a:pt x="359063" y="442839"/>
                  <a:pt x="441036" y="680675"/>
                  <a:pt x="505691" y="617175"/>
                </a:cubicBezTo>
                <a:cubicBezTo>
                  <a:pt x="570346" y="553675"/>
                  <a:pt x="600364" y="20275"/>
                  <a:pt x="685800" y="648"/>
                </a:cubicBezTo>
                <a:cubicBezTo>
                  <a:pt x="771236" y="-18979"/>
                  <a:pt x="932873" y="412820"/>
                  <a:pt x="1018309" y="499411"/>
                </a:cubicBezTo>
                <a:cubicBezTo>
                  <a:pt x="1103745" y="586002"/>
                  <a:pt x="1153391" y="549056"/>
                  <a:pt x="1198418" y="520193"/>
                </a:cubicBezTo>
                <a:cubicBezTo>
                  <a:pt x="1243445" y="491329"/>
                  <a:pt x="1263072" y="370103"/>
                  <a:pt x="1288472" y="32623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58" name="Straight Connector 257"/>
          <p:cNvCxnSpPr>
            <a:stCxn id="38" idx="6"/>
          </p:cNvCxnSpPr>
          <p:nvPr/>
        </p:nvCxnSpPr>
        <p:spPr>
          <a:xfrm flipV="1">
            <a:off x="7861843" y="2470352"/>
            <a:ext cx="1225725" cy="11188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14601 0.1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01 0.10216 L 0.14601 0.10216 C 0.14827 0.08704 0.15052 0.07253 0.15278 0.05741 C 0.1533 0.05339 0.15347 0.04938 0.15434 0.04537 C 0.15538 0.04012 0.15747 0.03549 0.15886 0.03055 C 0.1592 0.02932 0.15938 0.02778 0.15955 0.02654 C 0.16267 0.0287 0.16615 0.02963 0.16858 0.03333 C 0.16997 0.03488 0.16945 0.03889 0.17014 0.04136 C 0.17136 0.04537 0.17274 0.04938 0.17465 0.05216 C 0.17726 0.05555 0.17882 0.05741 0.18073 0.06173 C 0.18455 0.06913 0.18281 0.06605 0.18524 0.07222 C 0.18611 0.07407 0.18698 0.07592 0.18767 0.07778 C 0.19271 0.09259 0.1849 0.07315 0.19132 0.08858 C 0.19167 0.08981 0.19167 0.09136 0.19219 0.09259 C 0.19462 0.09907 0.19636 0.09691 0.20122 0.09784 C 0.20365 0.09475 0.2059 0.09228 0.20729 0.08704 C 0.20799 0.08457 0.20764 0.08179 0.20799 0.07901 C 0.20851 0.07623 0.2092 0.07376 0.20955 0.07099 C 0.21042 0.06389 0.21077 0.05648 0.21181 0.04938 C 0.21441 0.03333 0.21285 0.04321 0.21719 0.01975 C 0.21771 0.01697 0.21823 0.01451 0.21858 0.01173 C 0.2191 0.00864 0.21979 0.00555 0.22014 0.00216 C 0.22049 4.07407E-6 0.22049 -0.00216 0.22101 -0.00432 C 0.22136 -0.00679 0.22188 -0.00895 0.2224 -0.01111 C 0.22274 -0.01266 0.22292 -0.01389 0.22327 -0.01512 C 0.22361 -0.01667 0.22413 -0.0179 0.22465 -0.01914 C 0.2257 -0.01852 0.22691 -0.0179 0.22778 -0.01667 C 0.22882 -0.01512 0.22969 -0.01296 0.23073 -0.01111 C 0.23229 -0.00895 0.23368 -0.00648 0.23524 -0.00432 C 0.24184 0.00401 0.24236 0.0037 0.24965 0.01049 C 0.2507 0.01296 0.25243 0.01543 0.25278 0.01852 C 0.25365 0.02592 0.25313 0.03364 0.25347 0.04136 C 0.25365 0.04722 0.25382 0.05309 0.25434 0.05895 C 0.25434 0.0608 0.25486 0.06234 0.25504 0.0642 C 0.25521 0.06636 0.25486 0.06944 0.25573 0.07099 C 0.25712 0.07346 0.25938 0.07376 0.26111 0.075 L 0.2724 0.07376 C 0.27327 0.07315 0.27639 0.06265 0.27691 0.06018 C 0.27778 0.05617 0.27726 0.05062 0.27934 0.04815 C 0.28177 0.04475 0.28247 0.04413 0.28455 0.04012 C 0.28559 0.03796 0.28767 0.03333 0.28767 0.03333 L 0.2816 0.03611 " pathEditMode="relative" ptsTypes="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6 0.03611 L 0.43941 -0.2163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95062E-6 L 0.14601 0.102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50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01 0.10216 L 0.14601 0.10247 C 0.14827 0.08704 0.15052 0.07253 0.15278 0.05741 C 0.1533 0.0534 0.15347 0.04939 0.15434 0.04537 C 0.15538 0.04013 0.15747 0.0355 0.15886 0.03056 C 0.1592 0.02932 0.15938 0.02778 0.15955 0.02655 C 0.16268 0.02871 0.16615 0.02963 0.16858 0.03334 C 0.16997 0.03488 0.16945 0.03889 0.17014 0.04136 C 0.17136 0.04537 0.17274 0.04939 0.17465 0.05216 C 0.17726 0.05556 0.17882 0.05741 0.18073 0.06173 C 0.18455 0.06914 0.18281 0.06605 0.18524 0.07223 C 0.18611 0.07408 0.18698 0.07593 0.18768 0.07778 C 0.19271 0.0926 0.1849 0.07315 0.19132 0.08858 C 0.19167 0.08982 0.19167 0.09136 0.19219 0.0926 C 0.19462 0.09908 0.19636 0.09692 0.20122 0.09784 C 0.20365 0.09476 0.2059 0.09229 0.20729 0.08704 C 0.20799 0.08457 0.20764 0.08179 0.20799 0.07902 C 0.20851 0.07624 0.2092 0.07377 0.20955 0.07099 C 0.21042 0.06389 0.21077 0.05649 0.21181 0.04939 C 0.21441 0.03334 0.21285 0.04321 0.21719 0.01976 C 0.21771 0.01698 0.21823 0.01451 0.21858 0.01173 C 0.2191 0.00865 0.21979 0.00556 0.22014 0.00216 C 0.22049 -3.95062E-6 0.22049 -0.00216 0.22101 -0.00432 C 0.22136 -0.00679 0.22188 -0.00895 0.2224 -0.01111 C 0.22274 -0.01265 0.22292 -0.01388 0.22327 -0.01512 C 0.22361 -0.01666 0.22413 -0.0179 0.22465 -0.01913 C 0.2257 -0.01851 0.22691 -0.0179 0.22778 -0.01666 C 0.22882 -0.01512 0.22969 -0.01296 0.23073 -0.01111 C 0.23229 -0.00895 0.23368 -0.00648 0.23524 -0.00432 C 0.24184 0.00402 0.24236 0.00371 0.24965 0.0105 C 0.2507 0.01297 0.25243 0.01544 0.25278 0.01852 C 0.25365 0.02593 0.25313 0.03365 0.25347 0.04136 C 0.25365 0.04723 0.25382 0.05309 0.25434 0.05895 C 0.25434 0.06081 0.25486 0.06235 0.25504 0.0642 C 0.25521 0.06636 0.25486 0.06945 0.25573 0.07099 C 0.25712 0.07346 0.25938 0.07377 0.26111 0.075 L 0.2724 0.07377 C 0.27327 0.07315 0.27639 0.06266 0.27691 0.06019 C 0.27778 0.05618 0.27726 0.05062 0.27934 0.04815 C 0.28177 0.04476 0.28247 0.04414 0.28455 0.04013 C 0.28559 0.03797 0.28768 0.03334 0.28768 0.03365 L 0.2816 0.03612 " pathEditMode="relative" rAng="0" ptsTypes="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60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6 0.03612 L 0.43941 -0.2163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82" y="-1262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4" grpId="1" animBg="1"/>
      <p:bldP spid="284" grpId="2" animBg="1"/>
      <p:bldP spid="8" grpId="0"/>
      <p:bldP spid="15" grpId="0"/>
      <p:bldP spid="18" grpId="0"/>
      <p:bldP spid="23" grpId="0"/>
      <p:bldP spid="24" grpId="0" animBg="1"/>
      <p:bldP spid="24" grpId="1" animBg="1"/>
      <p:bldP spid="24" grpId="2" animBg="1"/>
      <p:bldP spid="26" grpId="0"/>
      <p:bldP spid="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/>
      <p:bldP spid="256" grpId="0" animBg="1"/>
    </p:bldLst>
  </p:timing>
</p:sld>
</file>

<file path=ppt/theme/theme1.xml><?xml version="1.0" encoding="utf-8"?>
<a:theme xmlns:a="http://schemas.openxmlformats.org/drawingml/2006/main" name="Ulyss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1075</Words>
  <Application>Microsoft Office PowerPoint</Application>
  <PresentationFormat>On-screen Show (16:9)</PresentationFormat>
  <Paragraphs>255</Paragraphs>
  <Slides>41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Georgia</vt:lpstr>
      <vt:lpstr>Nunito Sans</vt:lpstr>
      <vt:lpstr>Calibri</vt:lpstr>
      <vt:lpstr>Times New Roman</vt:lpstr>
      <vt:lpstr>Arial</vt:lpstr>
      <vt:lpstr>Ulysses template</vt:lpstr>
      <vt:lpstr>Acrobat Document</vt:lpstr>
      <vt:lpstr>PowerPoint Presentation</vt:lpstr>
      <vt:lpstr>Storyboard</vt:lpstr>
      <vt:lpstr>PowerPoint Presentation</vt:lpstr>
      <vt:lpstr>Anchor Zone  </vt:lpstr>
      <vt:lpstr>Floating Content </vt:lpstr>
      <vt:lpstr>Content generation</vt:lpstr>
      <vt:lpstr>Random waypoint has been used to model FC in vehicular scenario</vt:lpstr>
      <vt:lpstr>We define the “District Model” to characterize the AZ</vt:lpstr>
      <vt:lpstr>The District Model is an extension of the RWP Mobility Model</vt:lpstr>
      <vt:lpstr>Our process is easy!</vt:lpstr>
      <vt:lpstr>Numerical evaluation has been done in ad-hoc and real scenario</vt:lpstr>
      <vt:lpstr>PowerPoint Presentation</vt:lpstr>
      <vt:lpstr>PowerPoint Presentation</vt:lpstr>
      <vt:lpstr>If the content does NOT float the success probability is a useless perfomace parameter!</vt:lpstr>
      <vt:lpstr>Sojourn time, node density are the principal parameters</vt:lpstr>
      <vt:lpstr>PowerPoint Presentation</vt:lpstr>
      <vt:lpstr>Floating Content modelization  Future work </vt:lpstr>
      <vt:lpstr>The next step of this work is simulate several scenarios</vt:lpstr>
      <vt:lpstr>Anchor Zone dimensioning  is still an open challenge </vt:lpstr>
      <vt:lpstr>PowerPoint Presentation</vt:lpstr>
      <vt:lpstr>There are several performance parameters to optimaze in order to save resources </vt:lpstr>
      <vt:lpstr>FC performance is modelled by the RWP mobility model to evaluate the minimum radius</vt:lpstr>
      <vt:lpstr>The estimation of vehicular density parameter is required as input for the chosen mobility model</vt:lpstr>
      <vt:lpstr>PowerPoint Presentation</vt:lpstr>
      <vt:lpstr>PowerPoint Presentation</vt:lpstr>
      <vt:lpstr>PowerPoint Presentation</vt:lpstr>
      <vt:lpstr>The choice of the number of the sectors to estimate node density is a thread-off between accuracy and payload.</vt:lpstr>
      <vt:lpstr>PowerPoint Presentation</vt:lpstr>
      <vt:lpstr>PowerPoint Presentation</vt:lpstr>
      <vt:lpstr>PowerPoint Presentation</vt:lpstr>
      <vt:lpstr>PowerPoint Presentation</vt:lpstr>
      <vt:lpstr>A machine learning approach for FC   Future work </vt:lpstr>
      <vt:lpstr>The aim is the same of the previous work but the approach is not model-based</vt:lpstr>
      <vt:lpstr>The first step is to select the features (system input)</vt:lpstr>
      <vt:lpstr>The second step is to train our model</vt:lpstr>
      <vt:lpstr>The last step is to TEST our model</vt:lpstr>
      <vt:lpstr>PowerPoint Presentation</vt:lpstr>
      <vt:lpstr>PowerPoint Presentation</vt:lpstr>
      <vt:lpstr>PowerPoint Presentation</vt:lpstr>
      <vt:lpstr>Things to do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Content in Vehicular Ad-hoc Networks</dc:title>
  <dc:creator>Gaetano Manzo</dc:creator>
  <cp:lastModifiedBy>Gaetano Manzo</cp:lastModifiedBy>
  <cp:revision>77</cp:revision>
  <dcterms:modified xsi:type="dcterms:W3CDTF">2017-07-23T21:18:37Z</dcterms:modified>
</cp:coreProperties>
</file>